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257" r:id="rId2"/>
    <p:sldId id="264" r:id="rId3"/>
    <p:sldId id="260" r:id="rId4"/>
    <p:sldId id="326" r:id="rId5"/>
    <p:sldId id="327" r:id="rId6"/>
    <p:sldId id="272" r:id="rId7"/>
    <p:sldId id="266" r:id="rId8"/>
    <p:sldId id="328" r:id="rId9"/>
    <p:sldId id="289"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2" r:id="rId43"/>
    <p:sldId id="361" r:id="rId44"/>
    <p:sldId id="363" r:id="rId45"/>
    <p:sldId id="364" r:id="rId46"/>
    <p:sldId id="365" r:id="rId47"/>
    <p:sldId id="366" r:id="rId48"/>
    <p:sldId id="367" r:id="rId49"/>
    <p:sldId id="368" r:id="rId50"/>
    <p:sldId id="369" r:id="rId51"/>
    <p:sldId id="370" r:id="rId52"/>
    <p:sldId id="371" r:id="rId53"/>
    <p:sldId id="372" r:id="rId54"/>
    <p:sldId id="373" r:id="rId55"/>
    <p:sldId id="374" r:id="rId56"/>
    <p:sldId id="375" r:id="rId57"/>
    <p:sldId id="376" r:id="rId58"/>
    <p:sldId id="377" r:id="rId59"/>
    <p:sldId id="378" r:id="rId60"/>
    <p:sldId id="379" r:id="rId61"/>
    <p:sldId id="381" r:id="rId62"/>
    <p:sldId id="380" r:id="rId63"/>
    <p:sldId id="325" r:id="rId64"/>
    <p:sldId id="297" r:id="rId65"/>
  </p:sldIdLst>
  <p:sldSz cx="12192000" cy="6858000"/>
  <p:notesSz cx="6858000" cy="9144000"/>
  <p:embeddedFontLst>
    <p:embeddedFont>
      <p:font typeface="Calibri" pitchFamily="34" charset="0"/>
      <p:regular r:id="rId67"/>
      <p:bold r:id="rId68"/>
      <p:italic r:id="rId69"/>
      <p:boldItalic r:id="rId70"/>
    </p:embeddedFont>
    <p:embeddedFont>
      <p:font typeface="经典美黑简" pitchFamily="49" charset="-122"/>
      <p:regular r:id="rId71"/>
    </p:embeddedFont>
    <p:embeddedFont>
      <p:font typeface="Impact" pitchFamily="34" charset="0"/>
      <p:regular r:id="rId72"/>
    </p:embeddedFont>
    <p:embeddedFont>
      <p:font typeface="Segoe UI" pitchFamily="34" charset="0"/>
      <p:regular r:id="rId73"/>
      <p:bold r:id="rId74"/>
      <p:italic r:id="rId75"/>
      <p:boldItalic r:id="rId76"/>
    </p:embeddedFont>
    <p:embeddedFont>
      <p:font typeface="微软雅黑" pitchFamily="34" charset="-122"/>
      <p:regular r:id="rId77"/>
      <p:bold r:id="rId78"/>
    </p:embeddedFont>
    <p:embeddedFont>
      <p:font typeface="华文中宋" pitchFamily="2" charset="-122"/>
      <p:regular r:id="rId7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9BD7"/>
    <a:srgbClr val="EEF0EF"/>
    <a:srgbClr val="DBDBDB"/>
    <a:srgbClr val="DCDDDF"/>
    <a:srgbClr val="F2F2F2"/>
    <a:srgbClr val="E9E9E9"/>
    <a:srgbClr val="D2D3D5"/>
    <a:srgbClr val="E3E3E3"/>
    <a:srgbClr val="E8E8E8"/>
    <a:srgbClr val="E6E6E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89701" autoAdjust="0"/>
  </p:normalViewPr>
  <p:slideViewPr>
    <p:cSldViewPr snapToGrid="0" showGuides="1">
      <p:cViewPr>
        <p:scale>
          <a:sx n="75" d="100"/>
          <a:sy n="75" d="100"/>
        </p:scale>
        <p:origin x="-210" y="-210"/>
      </p:cViewPr>
      <p:guideLst>
        <p:guide orient="horz" pos="2137"/>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9381F-9926-4CF2-8AB8-9CCB304693F6}" type="datetimeFigureOut">
              <a:rPr lang="zh-CN" altLang="en-US" smtClean="0"/>
              <a:pPr/>
              <a:t>2015/3/30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6A428-4F13-4FAE-A814-E87D50E077A7}" type="slidenum">
              <a:rPr lang="zh-CN" altLang="en-US" smtClean="0"/>
              <a:pPr/>
              <a:t>‹#›</a:t>
            </a:fld>
            <a:endParaRPr lang="zh-CN" altLang="en-US"/>
          </a:p>
        </p:txBody>
      </p:sp>
    </p:spTree>
    <p:extLst>
      <p:ext uri="{BB962C8B-B14F-4D97-AF65-F5344CB8AC3E}">
        <p14:creationId xmlns="" xmlns:p14="http://schemas.microsoft.com/office/powerpoint/2010/main" val="147050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如何进入系统呢！第一种：直接浏览器中输入网址及可进入。第二种：通过图书馆中的数字资源里面找到维普的窗口进入。第三种：如果在以后的使用中都忘记的话，直接通过百度搜索“维普期刊”，第一条结果点击进入就可以了。在这里需要注意一下，所有的数字资源包括今天给大家讲解的系统，都只能在校园网范围内使用，比如寝室，图书馆，教室等，校园网范围外使用就需要付费使用了。（根据学校具体情况作相应说明）</a:t>
            </a: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17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spcBef>
                <a:spcPct val="20000"/>
              </a:spcBef>
            </a:pPr>
            <a:r>
              <a:rPr lang="zh-CN" altLang="en-US" sz="1200" smtClean="0">
                <a:latin typeface="华文中宋" pitchFamily="2" charset="-122"/>
                <a:ea typeface="华文黑体" charset="-122"/>
              </a:rPr>
              <a:t>熟练的检索者能利用传统检索实现绝大部分检索需求，对查准率和查全率要求很高的检索者也能利用这种方式满足需求。</a:t>
            </a:r>
            <a:endParaRPr lang="zh-CN" altLang="en-US" sz="1200" dirty="0">
              <a:latin typeface="华文中宋" pitchFamily="2" charset="-122"/>
              <a:ea typeface="华文黑体" charset="-122"/>
            </a:endParaRP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18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20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spcBef>
                <a:spcPct val="20000"/>
              </a:spcBef>
            </a:pPr>
            <a:r>
              <a:rPr lang="zh-CN" altLang="en-US" sz="1200" dirty="0" smtClean="0">
                <a:latin typeface="华文中宋" pitchFamily="2" charset="-122"/>
                <a:ea typeface="华文黑体" charset="-122"/>
              </a:rPr>
              <a:t>高级检索适用于对自己的检索请求非常明确，对查准率和查全率要求相当高的检索者。</a:t>
            </a:r>
            <a:endParaRPr lang="zh-CN" altLang="en-US" sz="1200" dirty="0" smtClean="0">
              <a:latin typeface="华文中宋" pitchFamily="2" charset="-122"/>
              <a:ea typeface="华文黑体" charset="-122"/>
            </a:endParaRP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22</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spcBef>
                <a:spcPct val="20000"/>
              </a:spcBef>
            </a:pPr>
            <a:endParaRPr lang="zh-CN" altLang="en-US" sz="1200" dirty="0" smtClean="0">
              <a:latin typeface="华文中宋" pitchFamily="2" charset="-122"/>
              <a:ea typeface="华文黑体" charset="-122"/>
            </a:endParaRP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23</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r>
              <a:rPr lang="zh-CN" altLang="en-US" dirty="0" smtClean="0"/>
              <a:t>期刊导航，具体查找某本期刊的话可以直接在检索框中输入检索就行。如果想找某学科、专业的一类型期刊的话，可以使用下面的导航来查找。</a:t>
            </a: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24</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25</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26</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27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整个系统有5个模块，第一个期刊文献检索，第二个文献引证追踪，第三个科学指标分析，第四个高被引析出文献，第五个搜索引擎服务。今天我会重点给大家讲解前三个模块，第四第五简单了解下就行。好，接下来我们来里了解各个模块。</a:t>
            </a: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6</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28</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29</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30</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solidFill>
                <a:srgbClr val="005A84"/>
              </a:solidFill>
              <a:latin typeface="楷体_GB2312" pitchFamily="1" charset="-122"/>
              <a:ea typeface="宋体" pitchFamily="2" charset="-122"/>
              <a:sym typeface="Arial" pitchFamily="34" charset="0"/>
            </a:endParaRP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31</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文献引证追踪模块对应的是“中文科技期刊数据库（引文版）”，除了引文的检索以外，还可以对作者、机构、期刊作引用统计分析功能。</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32</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r>
              <a:rPr lang="zh-CN" altLang="en-US" dirty="0" smtClean="0"/>
              <a:t>文献引证追踪模块下面的基本检索能够实现就某检索词按被引量高低析出的相关文献。在引文索引下，如何实现引文库的功能价值。</a:t>
            </a: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33</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34</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36</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37</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38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smtClean="0">
                <a:solidFill>
                  <a:srgbClr val="005A84"/>
                </a:solidFill>
                <a:latin typeface="楷体_GB2312" pitchFamily="1" charset="-122"/>
                <a:ea typeface="宋体" pitchFamily="2" charset="-122"/>
                <a:sym typeface="Arial" pitchFamily="34" charset="0"/>
              </a:rPr>
              <a:t>满足用户检索及文献保障的需求</a:t>
            </a: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7</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39</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40</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41</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solidFill>
                <a:srgbClr val="005A84"/>
              </a:solidFill>
              <a:latin typeface="楷体_GB2312" pitchFamily="1" charset="-122"/>
              <a:ea typeface="宋体" pitchFamily="2" charset="-122"/>
              <a:sym typeface="Arial" pitchFamily="34" charset="0"/>
            </a:endParaRP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42</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科学指标分析模块对应的是中国科学指标数据库，通过指标数据，分析揭示国内科学发展趋势、衡量国内科学研究绩效。</a:t>
            </a: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43</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44</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45</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46</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47</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48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期刊文献检索提供了多种灵活的检索方式，有基本检索......检索历史。下面我们会详细的逐个进行了解。</a:t>
            </a: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8</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49</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50</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51</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52</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53</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54</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solidFill>
                <a:srgbClr val="005A84"/>
              </a:solidFill>
              <a:latin typeface="楷体_GB2312" pitchFamily="1" charset="-122"/>
              <a:ea typeface="宋体" pitchFamily="2" charset="-122"/>
              <a:sym typeface="Arial" pitchFamily="34" charset="0"/>
            </a:endParaRP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56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57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58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solidFill>
                <a:srgbClr val="005A84"/>
              </a:solidFill>
              <a:latin typeface="楷体_GB2312" pitchFamily="1" charset="-122"/>
              <a:ea typeface="宋体" pitchFamily="2" charset="-122"/>
              <a:sym typeface="Arial" pitchFamily="34" charset="0"/>
            </a:endParaRP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59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r>
              <a:rPr lang="zh-CN" altLang="en-US" dirty="0" smtClean="0"/>
              <a:t>如图，范围可以说一下：范围默认包含全部期刊，也可以针对性的选择核心期刊、EI或者SCI来源期刊。EI是美国工程索引数据库，SCI是美国科学引文索引数据库，是世界三大数据库其中的两个，这两个数据库也会收录中文的科技期刊，能够被它们所收录也意味着更高的学术价值以及影响力。</a:t>
            </a: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12</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60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62</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最后，欢迎各位同学关注维普的订阅号--维普信使。添加名称或者扫二维码都是可以的。系统会定期推送一些大家感兴趣的话题，也会提供详细的有关系统的功能使用讲解。最后，我们还会通过微信举办各种大赛，奖品十分丰厚，只要参与都有机会获得礼品，希望同学们能经常关注我们的订阅号。</a:t>
            </a: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63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通过新版Adobe Reader打开的这篇文章，可以实现非常多的功能，比如对内容的复制粘贴、高亮文本、添加注释签名等等。足以满足日常工作学习中的各种需求。</a:t>
            </a:r>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15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80D6A428-4F13-4FAE-A814-E87D50E077A7}" type="slidenum">
              <a:rPr lang="zh-CN" altLang="en-US" smtClean="0"/>
              <a:pPr/>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804011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9000">
              <a:schemeClr val="bg1">
                <a:lumMod val="95000"/>
              </a:schemeClr>
            </a:gs>
            <a:gs pos="29000">
              <a:schemeClr val="bg1">
                <a:lumMod val="95000"/>
              </a:schemeClr>
            </a:gs>
            <a:gs pos="59000">
              <a:schemeClr val="bg1">
                <a:lumMod val="85000"/>
              </a:schemeClr>
            </a:gs>
            <a:gs pos="100000">
              <a:schemeClr val="bg1">
                <a:lumMod val="7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
            <a:ext cx="12192000" cy="6858000"/>
            <a:chOff x="0" y="0"/>
            <a:chExt cx="13713780" cy="7822343"/>
          </a:xfrm>
        </p:grpSpPr>
        <p:sp>
          <p:nvSpPr>
            <p:cNvPr id="3" name="菱形 2"/>
            <p:cNvSpPr/>
            <p:nvPr/>
          </p:nvSpPr>
          <p:spPr>
            <a:xfrm>
              <a:off x="0"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菱形 3"/>
            <p:cNvSpPr/>
            <p:nvPr/>
          </p:nvSpPr>
          <p:spPr>
            <a:xfrm>
              <a:off x="1524317"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菱形 4"/>
            <p:cNvSpPr/>
            <p:nvPr/>
          </p:nvSpPr>
          <p:spPr>
            <a:xfrm>
              <a:off x="3048635"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菱形 5"/>
            <p:cNvSpPr/>
            <p:nvPr/>
          </p:nvSpPr>
          <p:spPr>
            <a:xfrm>
              <a:off x="4572952"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nvSpPr>
          <p:spPr>
            <a:xfrm>
              <a:off x="6097269"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p:cNvSpPr/>
            <p:nvPr/>
          </p:nvSpPr>
          <p:spPr>
            <a:xfrm>
              <a:off x="7621586"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a:off x="9145904"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菱形 9"/>
            <p:cNvSpPr/>
            <p:nvPr/>
          </p:nvSpPr>
          <p:spPr>
            <a:xfrm>
              <a:off x="10670220"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p:nvSpPr>
          <p:spPr>
            <a:xfrm>
              <a:off x="0"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p:nvSpPr>
          <p:spPr>
            <a:xfrm>
              <a:off x="1524317"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p:nvSpPr>
          <p:spPr>
            <a:xfrm>
              <a:off x="3048635"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p:nvPr/>
          </p:nvSpPr>
          <p:spPr>
            <a:xfrm>
              <a:off x="4572952"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菱形 14"/>
            <p:cNvSpPr/>
            <p:nvPr/>
          </p:nvSpPr>
          <p:spPr>
            <a:xfrm>
              <a:off x="6097269"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p:cNvSpPr/>
            <p:nvPr/>
          </p:nvSpPr>
          <p:spPr>
            <a:xfrm>
              <a:off x="7621586"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菱形 16"/>
            <p:cNvSpPr/>
            <p:nvPr/>
          </p:nvSpPr>
          <p:spPr>
            <a:xfrm>
              <a:off x="9145904"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菱形 17"/>
            <p:cNvSpPr/>
            <p:nvPr/>
          </p:nvSpPr>
          <p:spPr>
            <a:xfrm>
              <a:off x="10670220"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0"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菱形 19"/>
            <p:cNvSpPr/>
            <p:nvPr/>
          </p:nvSpPr>
          <p:spPr>
            <a:xfrm>
              <a:off x="1524317"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菱形 20"/>
            <p:cNvSpPr/>
            <p:nvPr/>
          </p:nvSpPr>
          <p:spPr>
            <a:xfrm>
              <a:off x="3048635"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菱形 21"/>
            <p:cNvSpPr/>
            <p:nvPr/>
          </p:nvSpPr>
          <p:spPr>
            <a:xfrm>
              <a:off x="4572952"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菱形 22"/>
            <p:cNvSpPr/>
            <p:nvPr/>
          </p:nvSpPr>
          <p:spPr>
            <a:xfrm>
              <a:off x="6097269"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菱形 23"/>
            <p:cNvSpPr/>
            <p:nvPr/>
          </p:nvSpPr>
          <p:spPr>
            <a:xfrm>
              <a:off x="7621586"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菱形 24"/>
            <p:cNvSpPr/>
            <p:nvPr/>
          </p:nvSpPr>
          <p:spPr>
            <a:xfrm>
              <a:off x="9145904"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菱形 25"/>
            <p:cNvSpPr/>
            <p:nvPr/>
          </p:nvSpPr>
          <p:spPr>
            <a:xfrm>
              <a:off x="10670220"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菱形 26"/>
            <p:cNvSpPr/>
            <p:nvPr/>
          </p:nvSpPr>
          <p:spPr>
            <a:xfrm>
              <a:off x="0"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菱形 27"/>
            <p:cNvSpPr/>
            <p:nvPr/>
          </p:nvSpPr>
          <p:spPr>
            <a:xfrm>
              <a:off x="1524317"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菱形 28"/>
            <p:cNvSpPr/>
            <p:nvPr/>
          </p:nvSpPr>
          <p:spPr>
            <a:xfrm>
              <a:off x="3048635"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菱形 29"/>
            <p:cNvSpPr/>
            <p:nvPr/>
          </p:nvSpPr>
          <p:spPr>
            <a:xfrm>
              <a:off x="4572952"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p:cNvSpPr/>
            <p:nvPr/>
          </p:nvSpPr>
          <p:spPr>
            <a:xfrm>
              <a:off x="6097269"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菱形 31"/>
            <p:cNvSpPr/>
            <p:nvPr/>
          </p:nvSpPr>
          <p:spPr>
            <a:xfrm>
              <a:off x="7621586"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32"/>
            <p:cNvSpPr/>
            <p:nvPr/>
          </p:nvSpPr>
          <p:spPr>
            <a:xfrm>
              <a:off x="9145904"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p:cNvSpPr/>
            <p:nvPr/>
          </p:nvSpPr>
          <p:spPr>
            <a:xfrm>
              <a:off x="10670220"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p:cNvSpPr/>
            <p:nvPr/>
          </p:nvSpPr>
          <p:spPr>
            <a:xfrm>
              <a:off x="0"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菱形 35"/>
            <p:cNvSpPr/>
            <p:nvPr/>
          </p:nvSpPr>
          <p:spPr>
            <a:xfrm>
              <a:off x="1524317"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菱形 36"/>
            <p:cNvSpPr/>
            <p:nvPr/>
          </p:nvSpPr>
          <p:spPr>
            <a:xfrm>
              <a:off x="3048635"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菱形 37"/>
            <p:cNvSpPr/>
            <p:nvPr/>
          </p:nvSpPr>
          <p:spPr>
            <a:xfrm>
              <a:off x="4572952"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菱形 38"/>
            <p:cNvSpPr/>
            <p:nvPr/>
          </p:nvSpPr>
          <p:spPr>
            <a:xfrm>
              <a:off x="6097269"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菱形 39"/>
            <p:cNvSpPr/>
            <p:nvPr/>
          </p:nvSpPr>
          <p:spPr>
            <a:xfrm>
              <a:off x="7621586"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菱形 40"/>
            <p:cNvSpPr/>
            <p:nvPr/>
          </p:nvSpPr>
          <p:spPr>
            <a:xfrm>
              <a:off x="9145904"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菱形 41"/>
            <p:cNvSpPr/>
            <p:nvPr/>
          </p:nvSpPr>
          <p:spPr>
            <a:xfrm>
              <a:off x="10670220"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菱形 42"/>
            <p:cNvSpPr/>
            <p:nvPr/>
          </p:nvSpPr>
          <p:spPr>
            <a:xfrm>
              <a:off x="12192000"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菱形 43"/>
            <p:cNvSpPr/>
            <p:nvPr/>
          </p:nvSpPr>
          <p:spPr>
            <a:xfrm>
              <a:off x="12192000"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菱形 44"/>
            <p:cNvSpPr/>
            <p:nvPr/>
          </p:nvSpPr>
          <p:spPr>
            <a:xfrm>
              <a:off x="12192000"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菱形 45"/>
            <p:cNvSpPr/>
            <p:nvPr/>
          </p:nvSpPr>
          <p:spPr>
            <a:xfrm>
              <a:off x="12192000"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菱形 46"/>
            <p:cNvSpPr/>
            <p:nvPr/>
          </p:nvSpPr>
          <p:spPr>
            <a:xfrm>
              <a:off x="12192000"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 xmlns:p14="http://schemas.microsoft.com/office/powerpoint/2010/main" val="5586375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439094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9000">
              <a:schemeClr val="bg1">
                <a:lumMod val="95000"/>
              </a:schemeClr>
            </a:gs>
            <a:gs pos="29000">
              <a:schemeClr val="bg1">
                <a:lumMod val="95000"/>
              </a:schemeClr>
            </a:gs>
            <a:gs pos="59000">
              <a:schemeClr val="bg1">
                <a:lumMod val="85000"/>
              </a:schemeClr>
            </a:gs>
            <a:gs pos="100000">
              <a:schemeClr val="bg1">
                <a:lumMod val="7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8635092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57604910"/>
      </p:ext>
    </p:extLst>
  </p:cSld>
  <p:clrMap bg1="lt1" tx1="dk1" bg2="lt2" tx2="dk2" accent1="accent1" accent2="accent2" accent3="accent3" accent4="accent4" accent5="accent5" accent6="accent6" hlink="hlink" folHlink="folHlink"/>
  <p:sldLayoutIdLst>
    <p:sldLayoutId id="2147483653" r:id="rId1"/>
    <p:sldLayoutId id="2147483692" r:id="rId2"/>
    <p:sldLayoutId id="2147483654" r:id="rId3"/>
    <p:sldLayoutId id="2147483655"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1"/>
            <a:ext cx="12192000" cy="6858000"/>
            <a:chOff x="0" y="0"/>
            <a:chExt cx="13713780" cy="7822343"/>
          </a:xfrm>
        </p:grpSpPr>
        <p:sp>
          <p:nvSpPr>
            <p:cNvPr id="23" name="菱形 22"/>
            <p:cNvSpPr/>
            <p:nvPr/>
          </p:nvSpPr>
          <p:spPr>
            <a:xfrm>
              <a:off x="0"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菱形 23"/>
            <p:cNvSpPr/>
            <p:nvPr/>
          </p:nvSpPr>
          <p:spPr>
            <a:xfrm>
              <a:off x="1524317"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菱形 24"/>
            <p:cNvSpPr/>
            <p:nvPr/>
          </p:nvSpPr>
          <p:spPr>
            <a:xfrm>
              <a:off x="3048635"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菱形 25"/>
            <p:cNvSpPr/>
            <p:nvPr/>
          </p:nvSpPr>
          <p:spPr>
            <a:xfrm>
              <a:off x="4572952"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菱形 26"/>
            <p:cNvSpPr/>
            <p:nvPr/>
          </p:nvSpPr>
          <p:spPr>
            <a:xfrm>
              <a:off x="6097269"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菱形 27"/>
            <p:cNvSpPr/>
            <p:nvPr/>
          </p:nvSpPr>
          <p:spPr>
            <a:xfrm>
              <a:off x="7621586"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菱形 28"/>
            <p:cNvSpPr/>
            <p:nvPr/>
          </p:nvSpPr>
          <p:spPr>
            <a:xfrm>
              <a:off x="9145904"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菱形 29"/>
            <p:cNvSpPr/>
            <p:nvPr/>
          </p:nvSpPr>
          <p:spPr>
            <a:xfrm>
              <a:off x="10670220"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菱形 31"/>
            <p:cNvSpPr/>
            <p:nvPr/>
          </p:nvSpPr>
          <p:spPr>
            <a:xfrm>
              <a:off x="0"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32"/>
            <p:cNvSpPr/>
            <p:nvPr/>
          </p:nvSpPr>
          <p:spPr>
            <a:xfrm>
              <a:off x="1524317"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p:cNvSpPr/>
            <p:nvPr/>
          </p:nvSpPr>
          <p:spPr>
            <a:xfrm>
              <a:off x="3048635"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p:cNvSpPr/>
            <p:nvPr/>
          </p:nvSpPr>
          <p:spPr>
            <a:xfrm>
              <a:off x="4572952"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菱形 35"/>
            <p:cNvSpPr/>
            <p:nvPr/>
          </p:nvSpPr>
          <p:spPr>
            <a:xfrm>
              <a:off x="6097269"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菱形 36"/>
            <p:cNvSpPr/>
            <p:nvPr/>
          </p:nvSpPr>
          <p:spPr>
            <a:xfrm>
              <a:off x="7621586"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菱形 37"/>
            <p:cNvSpPr/>
            <p:nvPr/>
          </p:nvSpPr>
          <p:spPr>
            <a:xfrm>
              <a:off x="9145904"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菱形 38"/>
            <p:cNvSpPr/>
            <p:nvPr/>
          </p:nvSpPr>
          <p:spPr>
            <a:xfrm>
              <a:off x="10670220"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菱形 40"/>
            <p:cNvSpPr/>
            <p:nvPr/>
          </p:nvSpPr>
          <p:spPr>
            <a:xfrm>
              <a:off x="0"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菱形 41"/>
            <p:cNvSpPr/>
            <p:nvPr/>
          </p:nvSpPr>
          <p:spPr>
            <a:xfrm>
              <a:off x="1524317"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菱形 42"/>
            <p:cNvSpPr/>
            <p:nvPr/>
          </p:nvSpPr>
          <p:spPr>
            <a:xfrm>
              <a:off x="3048635"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菱形 43"/>
            <p:cNvSpPr/>
            <p:nvPr/>
          </p:nvSpPr>
          <p:spPr>
            <a:xfrm>
              <a:off x="4572952"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菱形 44"/>
            <p:cNvSpPr/>
            <p:nvPr/>
          </p:nvSpPr>
          <p:spPr>
            <a:xfrm>
              <a:off x="6097269"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菱形 45"/>
            <p:cNvSpPr/>
            <p:nvPr/>
          </p:nvSpPr>
          <p:spPr>
            <a:xfrm>
              <a:off x="7621586"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菱形 46"/>
            <p:cNvSpPr/>
            <p:nvPr/>
          </p:nvSpPr>
          <p:spPr>
            <a:xfrm>
              <a:off x="9145904"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菱形 47"/>
            <p:cNvSpPr/>
            <p:nvPr/>
          </p:nvSpPr>
          <p:spPr>
            <a:xfrm>
              <a:off x="10670220"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p:nvSpPr>
          <p:spPr>
            <a:xfrm>
              <a:off x="0"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p:nvPr/>
          </p:nvSpPr>
          <p:spPr>
            <a:xfrm>
              <a:off x="1524317"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菱形 14"/>
            <p:cNvSpPr/>
            <p:nvPr/>
          </p:nvSpPr>
          <p:spPr>
            <a:xfrm>
              <a:off x="3048635"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p:cNvSpPr/>
            <p:nvPr/>
          </p:nvSpPr>
          <p:spPr>
            <a:xfrm>
              <a:off x="4572952"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菱形 16"/>
            <p:cNvSpPr/>
            <p:nvPr/>
          </p:nvSpPr>
          <p:spPr>
            <a:xfrm>
              <a:off x="6097269"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菱形 17"/>
            <p:cNvSpPr/>
            <p:nvPr/>
          </p:nvSpPr>
          <p:spPr>
            <a:xfrm>
              <a:off x="7621586"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9145904"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菱形 19"/>
            <p:cNvSpPr/>
            <p:nvPr/>
          </p:nvSpPr>
          <p:spPr>
            <a:xfrm>
              <a:off x="10670220"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菱形 49"/>
            <p:cNvSpPr/>
            <p:nvPr/>
          </p:nvSpPr>
          <p:spPr>
            <a:xfrm>
              <a:off x="0"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菱形 50"/>
            <p:cNvSpPr/>
            <p:nvPr/>
          </p:nvSpPr>
          <p:spPr>
            <a:xfrm>
              <a:off x="1524317"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菱形 51"/>
            <p:cNvSpPr/>
            <p:nvPr/>
          </p:nvSpPr>
          <p:spPr>
            <a:xfrm>
              <a:off x="3048635"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菱形 52"/>
            <p:cNvSpPr/>
            <p:nvPr/>
          </p:nvSpPr>
          <p:spPr>
            <a:xfrm>
              <a:off x="4572952"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菱形 53"/>
            <p:cNvSpPr/>
            <p:nvPr/>
          </p:nvSpPr>
          <p:spPr>
            <a:xfrm>
              <a:off x="6097269"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菱形 54"/>
            <p:cNvSpPr/>
            <p:nvPr/>
          </p:nvSpPr>
          <p:spPr>
            <a:xfrm>
              <a:off x="7621586"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菱形 55"/>
            <p:cNvSpPr/>
            <p:nvPr/>
          </p:nvSpPr>
          <p:spPr>
            <a:xfrm>
              <a:off x="9145904"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菱形 56"/>
            <p:cNvSpPr/>
            <p:nvPr/>
          </p:nvSpPr>
          <p:spPr>
            <a:xfrm>
              <a:off x="10670220"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菱形 57"/>
            <p:cNvSpPr/>
            <p:nvPr/>
          </p:nvSpPr>
          <p:spPr>
            <a:xfrm>
              <a:off x="12192000"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菱形 58"/>
            <p:cNvSpPr/>
            <p:nvPr/>
          </p:nvSpPr>
          <p:spPr>
            <a:xfrm>
              <a:off x="12192000"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菱形 59"/>
            <p:cNvSpPr/>
            <p:nvPr/>
          </p:nvSpPr>
          <p:spPr>
            <a:xfrm>
              <a:off x="12192000"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菱形 60"/>
            <p:cNvSpPr/>
            <p:nvPr/>
          </p:nvSpPr>
          <p:spPr>
            <a:xfrm>
              <a:off x="12192000"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菱形 61"/>
            <p:cNvSpPr/>
            <p:nvPr/>
          </p:nvSpPr>
          <p:spPr>
            <a:xfrm>
              <a:off x="12192000"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p:nvSpPr>
        <p:spPr>
          <a:xfrm>
            <a:off x="0" y="4206173"/>
            <a:ext cx="12192000" cy="1476848"/>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461164" y="843397"/>
            <a:ext cx="3269672" cy="3269672"/>
            <a:chOff x="4293177" y="800101"/>
            <a:chExt cx="3605645" cy="3605645"/>
          </a:xfrm>
        </p:grpSpPr>
        <p:sp>
          <p:nvSpPr>
            <p:cNvPr id="2" name="椭圆 1"/>
            <p:cNvSpPr/>
            <p:nvPr/>
          </p:nvSpPr>
          <p:spPr>
            <a:xfrm>
              <a:off x="4293177" y="800101"/>
              <a:ext cx="3605645" cy="3605645"/>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311881" y="818805"/>
              <a:ext cx="3568237" cy="3568237"/>
            </a:xfrm>
            <a:prstGeom prst="ellipse">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742470" y="4559877"/>
            <a:ext cx="10436747" cy="769441"/>
          </a:xfrm>
          <a:prstGeom prst="rect">
            <a:avLst/>
          </a:prstGeom>
          <a:noFill/>
        </p:spPr>
        <p:txBody>
          <a:bodyPr wrap="square" rtlCol="0">
            <a:spAutoFit/>
          </a:bodyPr>
          <a:lstStyle/>
          <a:p>
            <a:pPr algn="ctr"/>
            <a:r>
              <a:rPr lang="en-US" altLang="zh-CN" sz="4400" dirty="0" smtClean="0">
                <a:solidFill>
                  <a:schemeClr val="bg1"/>
                </a:solidFill>
                <a:effectLst>
                  <a:outerShdw blurRad="50800" dist="38100" dir="8100000" algn="tr" rotWithShape="0">
                    <a:prstClr val="black">
                      <a:alpha val="40000"/>
                    </a:prstClr>
                  </a:outerShdw>
                </a:effectLst>
                <a:latin typeface="思源黑体 CN Heavy" pitchFamily="34" charset="-122"/>
                <a:ea typeface="思源黑体 CN Heavy" pitchFamily="34" charset="-122"/>
              </a:rPr>
              <a:t>《</a:t>
            </a:r>
            <a:r>
              <a:rPr lang="zh-CN" altLang="en-US" sz="4400" dirty="0" smtClean="0">
                <a:solidFill>
                  <a:schemeClr val="bg1"/>
                </a:solidFill>
                <a:effectLst>
                  <a:outerShdw blurRad="50800" dist="38100" dir="8100000" algn="tr" rotWithShape="0">
                    <a:prstClr val="black">
                      <a:alpha val="40000"/>
                    </a:prstClr>
                  </a:outerShdw>
                </a:effectLst>
                <a:latin typeface="思源黑体 CN Heavy" pitchFamily="34" charset="-122"/>
                <a:ea typeface="思源黑体 CN Heavy" pitchFamily="34" charset="-122"/>
              </a:rPr>
              <a:t>维普期刊资源整合服务平台</a:t>
            </a:r>
            <a:r>
              <a:rPr lang="en-US" altLang="zh-CN" sz="4400" dirty="0" smtClean="0">
                <a:solidFill>
                  <a:schemeClr val="bg1"/>
                </a:solidFill>
                <a:effectLst>
                  <a:outerShdw blurRad="50800" dist="38100" dir="8100000" algn="tr" rotWithShape="0">
                    <a:prstClr val="black">
                      <a:alpha val="40000"/>
                    </a:prstClr>
                  </a:outerShdw>
                </a:effectLst>
                <a:latin typeface="思源黑体 CN Heavy" pitchFamily="34" charset="-122"/>
                <a:ea typeface="思源黑体 CN Heavy" pitchFamily="34" charset="-122"/>
              </a:rPr>
              <a:t>》</a:t>
            </a:r>
            <a:r>
              <a:rPr lang="zh-CN" altLang="en-US" sz="4400" dirty="0" smtClean="0">
                <a:solidFill>
                  <a:schemeClr val="bg1"/>
                </a:solidFill>
                <a:effectLst>
                  <a:outerShdw blurRad="50800" dist="38100" dir="8100000" algn="tr" rotWithShape="0">
                    <a:prstClr val="black">
                      <a:alpha val="40000"/>
                    </a:prstClr>
                  </a:outerShdw>
                </a:effectLst>
                <a:latin typeface="思源黑体 CN Heavy" pitchFamily="34" charset="-122"/>
                <a:ea typeface="思源黑体 CN Heavy" pitchFamily="34" charset="-122"/>
              </a:rPr>
              <a:t>使用手册</a:t>
            </a:r>
            <a:endParaRPr lang="zh-CN" altLang="en-US" sz="4400" dirty="0">
              <a:solidFill>
                <a:schemeClr val="bg1"/>
              </a:solidFill>
              <a:effectLst>
                <a:outerShdw blurRad="50800" dist="38100" dir="8100000" algn="tr" rotWithShape="0">
                  <a:prstClr val="black">
                    <a:alpha val="40000"/>
                  </a:prstClr>
                </a:outerShdw>
              </a:effectLst>
              <a:latin typeface="思源黑体 CN Heavy" pitchFamily="34" charset="-122"/>
              <a:ea typeface="思源黑体 CN Heavy" pitchFamily="34" charset="-122"/>
            </a:endParaRPr>
          </a:p>
        </p:txBody>
      </p:sp>
      <p:pic>
        <p:nvPicPr>
          <p:cNvPr id="1026" name="Picture 2" descr="E:\工作网盘\维普\VIPLOGO副本.png"/>
          <p:cNvPicPr>
            <a:picLocks noChangeAspect="1" noChangeArrowheads="1"/>
          </p:cNvPicPr>
          <p:nvPr/>
        </p:nvPicPr>
        <p:blipFill>
          <a:blip r:embed="rId2" cstate="print">
            <a:lum bright="10000" contrast="-10000"/>
          </a:blip>
          <a:srcRect/>
          <a:stretch>
            <a:fillRect/>
          </a:stretch>
        </p:blipFill>
        <p:spPr bwMode="auto">
          <a:xfrm>
            <a:off x="4896811" y="1897812"/>
            <a:ext cx="2431587" cy="1392925"/>
          </a:xfrm>
          <a:prstGeom prst="rect">
            <a:avLst/>
          </a:prstGeom>
          <a:noFill/>
          <a:effectLst>
            <a:innerShdw blurRad="88900" dist="38100" dir="16980000">
              <a:prstClr val="black">
                <a:alpha val="67000"/>
              </a:prstClr>
            </a:innerShdw>
          </a:effectLst>
        </p:spPr>
      </p:pic>
    </p:spTree>
    <p:extLst>
      <p:ext uri="{BB962C8B-B14F-4D97-AF65-F5344CB8AC3E}">
        <p14:creationId xmlns="" xmlns:p14="http://schemas.microsoft.com/office/powerpoint/2010/main" val="150780821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 name="组合 46"/>
          <p:cNvGrpSpPr/>
          <p:nvPr/>
        </p:nvGrpSpPr>
        <p:grpSpPr>
          <a:xfrm>
            <a:off x="5924209" y="5588587"/>
            <a:ext cx="1103599" cy="1103599"/>
            <a:chOff x="2753786" y="1608937"/>
            <a:chExt cx="2980266" cy="2980266"/>
          </a:xfrm>
        </p:grpSpPr>
        <p:sp>
          <p:nvSpPr>
            <p:cNvPr id="48" name="形状 47"/>
            <p:cNvSpPr/>
            <p:nvPr/>
          </p:nvSpPr>
          <p:spPr>
            <a:xfrm>
              <a:off x="2753786" y="1608937"/>
              <a:ext cx="2980266" cy="2980266"/>
            </a:xfrm>
            <a:prstGeom prst="gear9">
              <a:avLst>
                <a:gd name="adj1" fmla="val 10472"/>
                <a:gd name="adj2" fmla="val 1763"/>
              </a:avLst>
            </a:prstGeom>
            <a:solidFill>
              <a:schemeClr val="bg1">
                <a:lumMod val="95000"/>
              </a:schemeClr>
            </a:solidFill>
            <a:ln>
              <a:noFill/>
            </a:ln>
            <a:effectLst>
              <a:outerShdw blurRad="152400" dist="1397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同心圆 48"/>
            <p:cNvSpPr/>
            <p:nvPr/>
          </p:nvSpPr>
          <p:spPr>
            <a:xfrm rot="9900000">
              <a:off x="3395828" y="2250979"/>
              <a:ext cx="1696180" cy="1696180"/>
            </a:xfrm>
            <a:prstGeom prst="donut">
              <a:avLst>
                <a:gd name="adj" fmla="val 20165"/>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100000" b="100000"/>
              </a:path>
              <a:tileRect t="-100000" r="-100000"/>
            </a:gra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grpSp>
        <p:nvGrpSpPr>
          <p:cNvPr id="13" name="组合 13"/>
          <p:cNvGrpSpPr/>
          <p:nvPr/>
        </p:nvGrpSpPr>
        <p:grpSpPr>
          <a:xfrm>
            <a:off x="3212435" y="1191898"/>
            <a:ext cx="2980266" cy="2980266"/>
            <a:chOff x="2753786" y="1608937"/>
            <a:chExt cx="2980266" cy="2980266"/>
          </a:xfrm>
        </p:grpSpPr>
        <p:sp>
          <p:nvSpPr>
            <p:cNvPr id="25" name="形状 24"/>
            <p:cNvSpPr/>
            <p:nvPr/>
          </p:nvSpPr>
          <p:spPr>
            <a:xfrm>
              <a:off x="2753786" y="1608937"/>
              <a:ext cx="2980266" cy="2980266"/>
            </a:xfrm>
            <a:prstGeom prst="gear9">
              <a:avLst>
                <a:gd name="adj1" fmla="val 10472"/>
                <a:gd name="adj2" fmla="val 1763"/>
              </a:avLst>
            </a:prstGeom>
            <a:solidFill>
              <a:schemeClr val="bg1">
                <a:lumMod val="95000"/>
              </a:schemeClr>
            </a:solidFill>
            <a:ln>
              <a:noFill/>
            </a:ln>
            <a:effectLst>
              <a:outerShdw blurRad="152400" dist="1397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同心圆 11"/>
            <p:cNvSpPr/>
            <p:nvPr/>
          </p:nvSpPr>
          <p:spPr>
            <a:xfrm rot="9000000">
              <a:off x="3395829" y="2250980"/>
              <a:ext cx="1696180" cy="1696180"/>
            </a:xfrm>
            <a:prstGeom prst="donut">
              <a:avLst>
                <a:gd name="adj" fmla="val 16571"/>
              </a:avLst>
            </a:prstGeom>
            <a:gradFill flip="none" rotWithShape="1">
              <a:gsLst>
                <a:gs pos="0">
                  <a:schemeClr val="accent4">
                    <a:lumMod val="67000"/>
                  </a:schemeClr>
                </a:gs>
                <a:gs pos="23280">
                  <a:srgbClr val="969696"/>
                </a:gs>
                <a:gs pos="48000">
                  <a:schemeClr val="bg1">
                    <a:lumMod val="75000"/>
                  </a:schemeClr>
                </a:gs>
                <a:gs pos="100000">
                  <a:schemeClr val="bg1">
                    <a:lumMod val="85000"/>
                  </a:schemeClr>
                </a:gs>
              </a:gsLst>
              <a:lin ang="18900000" scaled="1"/>
              <a:tileRect/>
            </a:gra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grpSp>
        <p:nvGrpSpPr>
          <p:cNvPr id="14" name="组合 26"/>
          <p:cNvGrpSpPr/>
          <p:nvPr/>
        </p:nvGrpSpPr>
        <p:grpSpPr>
          <a:xfrm>
            <a:off x="5586651" y="2362295"/>
            <a:ext cx="3262062" cy="3262062"/>
            <a:chOff x="2753786" y="1608937"/>
            <a:chExt cx="2980266" cy="2980266"/>
          </a:xfrm>
        </p:grpSpPr>
        <p:sp>
          <p:nvSpPr>
            <p:cNvPr id="28" name="形状 27"/>
            <p:cNvSpPr/>
            <p:nvPr/>
          </p:nvSpPr>
          <p:spPr>
            <a:xfrm>
              <a:off x="2753786" y="1608937"/>
              <a:ext cx="2980266" cy="2980266"/>
            </a:xfrm>
            <a:prstGeom prst="gear9">
              <a:avLst>
                <a:gd name="adj1" fmla="val 10472"/>
                <a:gd name="adj2" fmla="val 1763"/>
              </a:avLst>
            </a:prstGeom>
            <a:solidFill>
              <a:schemeClr val="bg1">
                <a:lumMod val="95000"/>
              </a:schemeClr>
            </a:solidFill>
            <a:ln>
              <a:noFill/>
            </a:ln>
            <a:effectLst>
              <a:outerShdw blurRad="152400" dist="1397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同心圆 28"/>
            <p:cNvSpPr/>
            <p:nvPr/>
          </p:nvSpPr>
          <p:spPr>
            <a:xfrm rot="8690424">
              <a:off x="3395829" y="2250980"/>
              <a:ext cx="1696180" cy="1696180"/>
            </a:xfrm>
            <a:prstGeom prst="donut">
              <a:avLst>
                <a:gd name="adj" fmla="val 17692"/>
              </a:avLst>
            </a:prstGeom>
            <a:gradFill flip="none" rotWithShape="1">
              <a:gsLst>
                <a:gs pos="0">
                  <a:schemeClr val="tx2">
                    <a:lumMod val="20000"/>
                    <a:lumOff val="80000"/>
                  </a:schemeClr>
                </a:gs>
                <a:gs pos="49000">
                  <a:schemeClr val="tx2"/>
                </a:gs>
                <a:gs pos="24000">
                  <a:schemeClr val="tx2">
                    <a:lumMod val="60000"/>
                    <a:lumOff val="40000"/>
                  </a:schemeClr>
                </a:gs>
                <a:gs pos="100000">
                  <a:schemeClr val="tx2">
                    <a:lumMod val="75000"/>
                  </a:schemeClr>
                </a:gs>
              </a:gsLst>
              <a:path path="circle">
                <a:fillToRect l="100000" b="100000"/>
              </a:path>
              <a:tileRect t="-100000" r="-100000"/>
            </a:gra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grpSp>
        <p:nvGrpSpPr>
          <p:cNvPr id="16" name="组合 29"/>
          <p:cNvGrpSpPr/>
          <p:nvPr/>
        </p:nvGrpSpPr>
        <p:grpSpPr>
          <a:xfrm>
            <a:off x="3722570" y="4126475"/>
            <a:ext cx="2373430" cy="2373430"/>
            <a:chOff x="2753786" y="1608937"/>
            <a:chExt cx="2980266" cy="2980266"/>
          </a:xfrm>
        </p:grpSpPr>
        <p:sp>
          <p:nvSpPr>
            <p:cNvPr id="31" name="形状 30"/>
            <p:cNvSpPr/>
            <p:nvPr/>
          </p:nvSpPr>
          <p:spPr>
            <a:xfrm>
              <a:off x="2753786" y="1608937"/>
              <a:ext cx="2980266" cy="2980266"/>
            </a:xfrm>
            <a:prstGeom prst="gear9">
              <a:avLst>
                <a:gd name="adj1" fmla="val 10472"/>
                <a:gd name="adj2" fmla="val 1763"/>
              </a:avLst>
            </a:prstGeom>
            <a:solidFill>
              <a:schemeClr val="bg1">
                <a:lumMod val="95000"/>
              </a:schemeClr>
            </a:solidFill>
            <a:ln>
              <a:noFill/>
            </a:ln>
            <a:effectLst>
              <a:outerShdw blurRad="152400" dist="1397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同心圆 31"/>
            <p:cNvSpPr/>
            <p:nvPr/>
          </p:nvSpPr>
          <p:spPr>
            <a:xfrm rot="9900000">
              <a:off x="3395828" y="2250979"/>
              <a:ext cx="1696180" cy="1696180"/>
            </a:xfrm>
            <a:prstGeom prst="donut">
              <a:avLst>
                <a:gd name="adj" fmla="val 20165"/>
              </a:avLst>
            </a:prstGeom>
            <a:gradFill flip="none" rotWithShape="1">
              <a:gsLst>
                <a:gs pos="0">
                  <a:schemeClr val="accent1">
                    <a:lumMod val="67000"/>
                  </a:schemeClr>
                </a:gs>
                <a:gs pos="61000">
                  <a:schemeClr val="accent1">
                    <a:lumMod val="97000"/>
                    <a:lumOff val="3000"/>
                  </a:schemeClr>
                </a:gs>
                <a:gs pos="85000">
                  <a:schemeClr val="accent1">
                    <a:lumMod val="60000"/>
                    <a:lumOff val="40000"/>
                  </a:schemeClr>
                </a:gs>
              </a:gsLst>
              <a:lin ang="18900000" scaled="1"/>
              <a:tileRect/>
            </a:gra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sp>
        <p:nvSpPr>
          <p:cNvPr id="15" name="文本框 14"/>
          <p:cNvSpPr txBox="1"/>
          <p:nvPr/>
        </p:nvSpPr>
        <p:spPr>
          <a:xfrm>
            <a:off x="4453942" y="2266532"/>
            <a:ext cx="497252" cy="830997"/>
          </a:xfrm>
          <a:prstGeom prst="rect">
            <a:avLst/>
          </a:prstGeom>
          <a:noFill/>
        </p:spPr>
        <p:txBody>
          <a:bodyPr wrap="none" rtlCol="0">
            <a:spAutoFit/>
          </a:bodyPr>
          <a:lstStyle/>
          <a:p>
            <a:pPr algn="ctr"/>
            <a:r>
              <a:rPr lang="en-US" altLang="zh-CN" sz="4800" dirty="0" smtClean="0">
                <a:solidFill>
                  <a:prstClr val="black">
                    <a:lumMod val="75000"/>
                    <a:lumOff val="25000"/>
                  </a:prstClr>
                </a:solidFill>
                <a:latin typeface="Impact" panose="020B0806030902050204" pitchFamily="34" charset="0"/>
              </a:rPr>
              <a:t>A</a:t>
            </a:r>
            <a:endParaRPr lang="zh-CN" altLang="en-US" sz="4800" dirty="0">
              <a:solidFill>
                <a:prstClr val="black">
                  <a:lumMod val="75000"/>
                  <a:lumOff val="25000"/>
                </a:prstClr>
              </a:solidFill>
              <a:latin typeface="Impact" panose="020B0806030902050204" pitchFamily="34" charset="0"/>
            </a:endParaRPr>
          </a:p>
        </p:txBody>
      </p:sp>
      <p:sp>
        <p:nvSpPr>
          <p:cNvPr id="34" name="文本框 33"/>
          <p:cNvSpPr txBox="1"/>
          <p:nvPr/>
        </p:nvSpPr>
        <p:spPr>
          <a:xfrm>
            <a:off x="6955430" y="3577827"/>
            <a:ext cx="524504" cy="830997"/>
          </a:xfrm>
          <a:prstGeom prst="rect">
            <a:avLst/>
          </a:prstGeom>
          <a:noFill/>
        </p:spPr>
        <p:txBody>
          <a:bodyPr wrap="none" rtlCol="0">
            <a:spAutoFit/>
          </a:bodyPr>
          <a:lstStyle/>
          <a:p>
            <a:pPr algn="ctr"/>
            <a:r>
              <a:rPr lang="en-US" altLang="zh-CN" sz="4800" dirty="0" smtClean="0">
                <a:solidFill>
                  <a:srgbClr val="44546A"/>
                </a:solidFill>
                <a:latin typeface="Impact" panose="020B0806030902050204" pitchFamily="34" charset="0"/>
              </a:rPr>
              <a:t>C</a:t>
            </a:r>
            <a:endParaRPr lang="zh-CN" altLang="en-US" sz="4800" dirty="0">
              <a:solidFill>
                <a:srgbClr val="44546A"/>
              </a:solidFill>
              <a:latin typeface="Impact" panose="020B0806030902050204" pitchFamily="34" charset="0"/>
            </a:endParaRPr>
          </a:p>
        </p:txBody>
      </p:sp>
      <p:sp>
        <p:nvSpPr>
          <p:cNvPr id="35" name="文本框 34"/>
          <p:cNvSpPr txBox="1"/>
          <p:nvPr/>
        </p:nvSpPr>
        <p:spPr>
          <a:xfrm>
            <a:off x="4667868" y="4897690"/>
            <a:ext cx="526106" cy="830997"/>
          </a:xfrm>
          <a:prstGeom prst="rect">
            <a:avLst/>
          </a:prstGeom>
          <a:noFill/>
        </p:spPr>
        <p:txBody>
          <a:bodyPr wrap="none" rtlCol="0">
            <a:spAutoFit/>
          </a:bodyPr>
          <a:lstStyle/>
          <a:p>
            <a:pPr algn="ctr"/>
            <a:r>
              <a:rPr lang="en-US" altLang="zh-CN" sz="4800" dirty="0" smtClean="0">
                <a:solidFill>
                  <a:srgbClr val="02AFF3"/>
                </a:solidFill>
                <a:latin typeface="Impact" panose="020B0806030902050204" pitchFamily="34" charset="0"/>
              </a:rPr>
              <a:t>B</a:t>
            </a:r>
            <a:endParaRPr lang="zh-CN" altLang="en-US" sz="4800" dirty="0">
              <a:solidFill>
                <a:srgbClr val="02AFF3"/>
              </a:solidFill>
              <a:latin typeface="Impact" panose="020B0806030902050204" pitchFamily="34" charset="0"/>
            </a:endParaRPr>
          </a:p>
        </p:txBody>
      </p:sp>
      <p:sp>
        <p:nvSpPr>
          <p:cNvPr id="37" name="矩形 36"/>
          <p:cNvSpPr/>
          <p:nvPr/>
        </p:nvSpPr>
        <p:spPr>
          <a:xfrm>
            <a:off x="390617" y="1866915"/>
            <a:ext cx="2672180" cy="1384995"/>
          </a:xfrm>
          <a:prstGeom prst="rect">
            <a:avLst/>
          </a:prstGeom>
        </p:spPr>
        <p:txBody>
          <a:bodyPr wrap="square">
            <a:spAutoFit/>
          </a:bodyPr>
          <a:lstStyle/>
          <a:p>
            <a:pPr algn="r">
              <a:lnSpc>
                <a:spcPct val="150000"/>
              </a:lnSpc>
            </a:pPr>
            <a:r>
              <a:rPr lang="zh-CN" altLang="en-US" sz="1400" dirty="0" smtClean="0">
                <a:solidFill>
                  <a:prstClr val="black">
                    <a:lumMod val="75000"/>
                    <a:lumOff val="25000"/>
                  </a:prstClr>
                </a:solidFill>
                <a:latin typeface="思源黑体 CN Medium" pitchFamily="34" charset="-122"/>
                <a:ea typeface="思源黑体 CN Medium" pitchFamily="34" charset="-122"/>
                <a:cs typeface="Arial" pitchFamily="34" charset="0"/>
              </a:rPr>
              <a:t>基本检索方式下，检索者可根据需要对时间、期刊、学科范围进行限定，输入检索词后即可得到检索结果。</a:t>
            </a:r>
            <a:endParaRPr lang="zh-CN" altLang="en-US" sz="1400" dirty="0">
              <a:solidFill>
                <a:prstClr val="black">
                  <a:lumMod val="75000"/>
                  <a:lumOff val="25000"/>
                </a:prstClr>
              </a:solidFill>
              <a:latin typeface="思源黑体 CN Medium" pitchFamily="34" charset="-122"/>
              <a:ea typeface="思源黑体 CN Medium" pitchFamily="34" charset="-122"/>
              <a:cs typeface="Arial" pitchFamily="34" charset="0"/>
            </a:endParaRPr>
          </a:p>
        </p:txBody>
      </p:sp>
      <p:cxnSp>
        <p:nvCxnSpPr>
          <p:cNvPr id="43" name="肘形连接符 42"/>
          <p:cNvCxnSpPr>
            <a:stCxn id="15" idx="1"/>
            <a:endCxn id="37" idx="3"/>
          </p:cNvCxnSpPr>
          <p:nvPr/>
        </p:nvCxnSpPr>
        <p:spPr>
          <a:xfrm rot="10800000">
            <a:off x="3062798" y="2559413"/>
            <a:ext cx="1391145" cy="122618"/>
          </a:xfrm>
          <a:prstGeom prst="bent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肘形连接符 44"/>
          <p:cNvCxnSpPr>
            <a:stCxn id="34" idx="3"/>
            <a:endCxn id="51" idx="1"/>
          </p:cNvCxnSpPr>
          <p:nvPr/>
        </p:nvCxnSpPr>
        <p:spPr>
          <a:xfrm flipV="1">
            <a:off x="7479934" y="2728089"/>
            <a:ext cx="1462837" cy="1265237"/>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肘形连接符 45"/>
          <p:cNvCxnSpPr>
            <a:stCxn id="35" idx="1"/>
            <a:endCxn id="52" idx="3"/>
          </p:cNvCxnSpPr>
          <p:nvPr/>
        </p:nvCxnSpPr>
        <p:spPr>
          <a:xfrm rot="10800000">
            <a:off x="3364638" y="4917305"/>
            <a:ext cx="1303231" cy="395885"/>
          </a:xfrm>
          <a:prstGeom prst="bent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5"/>
          <p:cNvSpPr txBox="1"/>
          <p:nvPr/>
        </p:nvSpPr>
        <p:spPr>
          <a:xfrm>
            <a:off x="901886" y="400489"/>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基本检索</a:t>
            </a:r>
            <a:endParaRPr lang="en-US" altLang="zh-CN" sz="3200" b="0" dirty="0">
              <a:solidFill>
                <a:schemeClr val="bg1"/>
              </a:solidFill>
              <a:latin typeface="思源黑体 CN Bold" pitchFamily="34" charset="-122"/>
              <a:ea typeface="思源黑体 CN Bold" pitchFamily="34" charset="-122"/>
            </a:endParaRPr>
          </a:p>
        </p:txBody>
      </p:sp>
      <p:sp>
        <p:nvSpPr>
          <p:cNvPr id="51" name="矩形 50"/>
          <p:cNvSpPr/>
          <p:nvPr/>
        </p:nvSpPr>
        <p:spPr>
          <a:xfrm>
            <a:off x="8942771" y="2035591"/>
            <a:ext cx="2589322" cy="1384995"/>
          </a:xfrm>
          <a:prstGeom prst="rect">
            <a:avLst/>
          </a:prstGeom>
        </p:spPr>
        <p:txBody>
          <a:bodyPr wrap="square">
            <a:spAutoFit/>
          </a:bodyPr>
          <a:lstStyle/>
          <a:p>
            <a:pPr algn="r">
              <a:lnSpc>
                <a:spcPct val="150000"/>
              </a:lnSpc>
            </a:pPr>
            <a:r>
              <a:rPr lang="zh-CN" altLang="en-US" sz="1400" dirty="0" smtClean="0">
                <a:solidFill>
                  <a:prstClr val="black">
                    <a:lumMod val="75000"/>
                    <a:lumOff val="25000"/>
                  </a:prstClr>
                </a:solidFill>
                <a:latin typeface="思源黑体 CN Medium" pitchFamily="34" charset="-122"/>
                <a:ea typeface="思源黑体 CN Medium" pitchFamily="34" charset="-122"/>
                <a:cs typeface="Arial" pitchFamily="34" charset="0"/>
              </a:rPr>
              <a:t>对检索结果的全面性、精确性要求不高的检索者，或者缺乏专业文献检索知识和技巧的检索者可以使用基本检索方式。</a:t>
            </a:r>
          </a:p>
        </p:txBody>
      </p:sp>
      <p:sp>
        <p:nvSpPr>
          <p:cNvPr id="52" name="矩形 51"/>
          <p:cNvSpPr/>
          <p:nvPr/>
        </p:nvSpPr>
        <p:spPr>
          <a:xfrm>
            <a:off x="1233997" y="4547972"/>
            <a:ext cx="2130640" cy="738664"/>
          </a:xfrm>
          <a:prstGeom prst="rect">
            <a:avLst/>
          </a:prstGeom>
        </p:spPr>
        <p:txBody>
          <a:bodyPr wrap="square">
            <a:spAutoFit/>
          </a:bodyPr>
          <a:lstStyle/>
          <a:p>
            <a:pPr algn="r">
              <a:lnSpc>
                <a:spcPct val="150000"/>
              </a:lnSpc>
            </a:pPr>
            <a:r>
              <a:rPr lang="zh-CN" altLang="en-US" sz="1400" dirty="0" smtClean="0">
                <a:solidFill>
                  <a:srgbClr val="029BD7"/>
                </a:solidFill>
                <a:latin typeface="思源黑体 CN Medium" pitchFamily="34" charset="-122"/>
                <a:ea typeface="思源黑体 CN Medium" pitchFamily="34" charset="-122"/>
                <a:cs typeface="Arial" pitchFamily="34" charset="0"/>
              </a:rPr>
              <a:t>基本检索方式简单易用，检索结果一目了然。</a:t>
            </a:r>
            <a:endParaRPr lang="zh-CN" altLang="en-US" sz="1400" dirty="0">
              <a:solidFill>
                <a:srgbClr val="029BD7"/>
              </a:solidFill>
              <a:latin typeface="思源黑体 CN Medium" pitchFamily="34" charset="-122"/>
              <a:ea typeface="思源黑体 CN Medium" pitchFamily="34" charset="-122"/>
              <a:cs typeface="Arial" pitchFamily="34" charset="0"/>
            </a:endParaRPr>
          </a:p>
        </p:txBody>
      </p:sp>
    </p:spTree>
    <p:extLst>
      <p:ext uri="{BB962C8B-B14F-4D97-AF65-F5344CB8AC3E}">
        <p14:creationId xmlns:p14="http://schemas.microsoft.com/office/powerpoint/2010/main" xmlns="" val="1308572481"/>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文本框 15"/>
          <p:cNvSpPr txBox="1"/>
          <p:nvPr/>
        </p:nvSpPr>
        <p:spPr>
          <a:xfrm>
            <a:off x="3218883" y="4911733"/>
            <a:ext cx="2749471" cy="861774"/>
          </a:xfrm>
          <a:prstGeom prst="rect">
            <a:avLst/>
          </a:prstGeom>
          <a:noFill/>
        </p:spPr>
        <p:txBody>
          <a:bodyPr wrap="none" rtlCol="0">
            <a:spAutoFit/>
          </a:bodyPr>
          <a:lstStyle/>
          <a:p>
            <a:r>
              <a:rPr lang="zh-CN" altLang="en-US" sz="5000" dirty="0" smtClean="0">
                <a:solidFill>
                  <a:schemeClr val="accent1"/>
                </a:solidFill>
                <a:effectLst>
                  <a:innerShdw blurRad="63500" dist="50800" dir="18900000">
                    <a:prstClr val="black">
                      <a:alpha val="50000"/>
                    </a:prstClr>
                  </a:innerShdw>
                </a:effectLst>
                <a:latin typeface="思源黑体 CN Heavy" pitchFamily="34" charset="-122"/>
                <a:ea typeface="思源黑体 CN Heavy" pitchFamily="34" charset="-122"/>
              </a:rPr>
              <a:t>公共卫生</a:t>
            </a:r>
            <a:endParaRPr lang="zh-CN" altLang="en-US" sz="5000" dirty="0">
              <a:solidFill>
                <a:schemeClr val="accent1"/>
              </a:solidFill>
              <a:effectLst>
                <a:innerShdw blurRad="63500" dist="50800" dir="18900000">
                  <a:prstClr val="black">
                    <a:alpha val="50000"/>
                  </a:prstClr>
                </a:innerShdw>
              </a:effectLst>
              <a:latin typeface="思源黑体 CN Heavy" pitchFamily="34" charset="-122"/>
              <a:ea typeface="思源黑体 CN Heavy" pitchFamily="34" charset="-122"/>
            </a:endParaRPr>
          </a:p>
        </p:txBody>
      </p:sp>
      <p:grpSp>
        <p:nvGrpSpPr>
          <p:cNvPr id="10" name="组合 9"/>
          <p:cNvGrpSpPr/>
          <p:nvPr/>
        </p:nvGrpSpPr>
        <p:grpSpPr>
          <a:xfrm>
            <a:off x="1209670" y="3063047"/>
            <a:ext cx="4622798" cy="3794953"/>
            <a:chOff x="502393" y="801721"/>
            <a:chExt cx="2142968" cy="1759208"/>
          </a:xfrm>
        </p:grpSpPr>
        <p:sp>
          <p:nvSpPr>
            <p:cNvPr id="11" name="椭圆 10"/>
            <p:cNvSpPr/>
            <p:nvPr/>
          </p:nvSpPr>
          <p:spPr>
            <a:xfrm rot="18931689">
              <a:off x="502393" y="1367343"/>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 name="直角三角形 11"/>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7"/>
          <p:cNvGrpSpPr/>
          <p:nvPr/>
        </p:nvGrpSpPr>
        <p:grpSpPr>
          <a:xfrm>
            <a:off x="1591048" y="3313724"/>
            <a:ext cx="1938714" cy="1938714"/>
            <a:chOff x="4293177" y="800101"/>
            <a:chExt cx="3605645" cy="3605645"/>
          </a:xfrm>
        </p:grpSpPr>
        <p:sp>
          <p:nvSpPr>
            <p:cNvPr id="19" name="椭圆 18"/>
            <p:cNvSpPr/>
            <p:nvPr/>
          </p:nvSpPr>
          <p:spPr>
            <a:xfrm>
              <a:off x="4293177" y="800101"/>
              <a:ext cx="3605645" cy="3605645"/>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311881" y="818805"/>
              <a:ext cx="3568237" cy="3568237"/>
            </a:xfrm>
            <a:prstGeom prst="ellipse">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26"/>
          <p:cNvSpPr txBox="1"/>
          <p:nvPr/>
        </p:nvSpPr>
        <p:spPr>
          <a:xfrm>
            <a:off x="6980604" y="2367212"/>
            <a:ext cx="2348476" cy="523220"/>
          </a:xfrm>
          <a:prstGeom prst="rect">
            <a:avLst/>
          </a:prstGeom>
          <a:noFill/>
        </p:spPr>
        <p:txBody>
          <a:bodyPr wrap="square" rtlCol="0">
            <a:spAutoFit/>
          </a:bodyPr>
          <a:lstStyle>
            <a:defPPr>
              <a:defRPr lang="zh-CN"/>
            </a:defPPr>
            <a:lvl1pPr>
              <a:defRPr sz="2800">
                <a:solidFill>
                  <a:schemeClr val="accent1"/>
                </a:solidFill>
              </a:defRPr>
            </a:lvl1pPr>
          </a:lstStyle>
          <a:p>
            <a:r>
              <a:rPr lang="zh-CN" altLang="en-US" dirty="0" smtClean="0">
                <a:latin typeface="思源黑体 CN Bold" pitchFamily="34" charset="-122"/>
                <a:ea typeface="思源黑体 CN Bold" pitchFamily="34" charset="-122"/>
              </a:rPr>
              <a:t>举个“栗子”</a:t>
            </a:r>
            <a:endParaRPr lang="en-US" altLang="zh-CN" dirty="0">
              <a:latin typeface="思源黑体 CN Bold" pitchFamily="34" charset="-122"/>
              <a:ea typeface="思源黑体 CN Bold" pitchFamily="34" charset="-122"/>
            </a:endParaRPr>
          </a:p>
        </p:txBody>
      </p:sp>
      <p:sp>
        <p:nvSpPr>
          <p:cNvPr id="32" name="矩形 31"/>
          <p:cNvSpPr/>
          <p:nvPr/>
        </p:nvSpPr>
        <p:spPr>
          <a:xfrm>
            <a:off x="6983933" y="2838902"/>
            <a:ext cx="3172122" cy="830997"/>
          </a:xfrm>
          <a:prstGeom prst="rect">
            <a:avLst/>
          </a:prstGeom>
        </p:spPr>
        <p:txBody>
          <a:bodyPr wrap="square">
            <a:spAutoFit/>
          </a:bodyPr>
          <a:lstStyle/>
          <a:p>
            <a:pPr>
              <a:lnSpc>
                <a:spcPct val="150000"/>
              </a:lnSpc>
            </a:pPr>
            <a:r>
              <a:rPr lang="zh-CN" altLang="en-US" sz="1600" dirty="0" smtClean="0">
                <a:solidFill>
                  <a:schemeClr val="tx1">
                    <a:lumMod val="75000"/>
                    <a:lumOff val="25000"/>
                  </a:schemeClr>
                </a:solidFill>
                <a:latin typeface="思源黑体 CN Medium" pitchFamily="34" charset="-122"/>
                <a:ea typeface="思源黑体 CN Medium" pitchFamily="34" charset="-122"/>
                <a:cs typeface="Arial" pitchFamily="34" charset="0"/>
              </a:rPr>
              <a:t>我想查找关于 “公共卫生”方面的文章，应该如何操作呢？</a:t>
            </a:r>
            <a:endParaRPr lang="zh-CN" altLang="en-US" sz="1600" dirty="0">
              <a:solidFill>
                <a:schemeClr val="tx1">
                  <a:lumMod val="75000"/>
                  <a:lumOff val="25000"/>
                </a:schemeClr>
              </a:solidFill>
              <a:latin typeface="思源黑体 CN Medium" pitchFamily="34" charset="-122"/>
              <a:ea typeface="思源黑体 CN Medium" pitchFamily="34" charset="-122"/>
              <a:cs typeface="Arial" pitchFamily="34" charset="0"/>
            </a:endParaRPr>
          </a:p>
        </p:txBody>
      </p:sp>
      <p:sp>
        <p:nvSpPr>
          <p:cNvPr id="29" name="文本框 5"/>
          <p:cNvSpPr txBox="1"/>
          <p:nvPr/>
        </p:nvSpPr>
        <p:spPr>
          <a:xfrm>
            <a:off x="901886" y="333254"/>
            <a:ext cx="3467616"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基本检索流程演示</a:t>
            </a:r>
            <a:endParaRPr lang="en-US" altLang="zh-CN" sz="3200" b="0" dirty="0">
              <a:solidFill>
                <a:schemeClr val="bg1"/>
              </a:solidFill>
              <a:latin typeface="思源黑体 CN Bold" pitchFamily="34" charset="-122"/>
              <a:ea typeface="思源黑体 CN Bold" pitchFamily="34" charset="-122"/>
            </a:endParaRPr>
          </a:p>
        </p:txBody>
      </p:sp>
      <p:sp>
        <p:nvSpPr>
          <p:cNvPr id="33" name="文本框 15"/>
          <p:cNvSpPr txBox="1"/>
          <p:nvPr/>
        </p:nvSpPr>
        <p:spPr>
          <a:xfrm>
            <a:off x="2233467" y="3677734"/>
            <a:ext cx="1210588" cy="1323439"/>
          </a:xfrm>
          <a:prstGeom prst="rect">
            <a:avLst/>
          </a:prstGeom>
          <a:noFill/>
        </p:spPr>
        <p:txBody>
          <a:bodyPr wrap="none" rtlCol="0">
            <a:spAutoFit/>
          </a:bodyPr>
          <a:lstStyle/>
          <a:p>
            <a:r>
              <a:rPr lang="zh-CN" altLang="en-US" sz="8000" dirty="0" smtClean="0">
                <a:solidFill>
                  <a:schemeClr val="accent1"/>
                </a:solidFill>
                <a:effectLst>
                  <a:innerShdw blurRad="63500" dist="50800" dir="18900000">
                    <a:prstClr val="black">
                      <a:alpha val="50000"/>
                    </a:prstClr>
                  </a:innerShdw>
                </a:effectLst>
                <a:latin typeface="思源黑体 CN Heavy" pitchFamily="34" charset="-122"/>
                <a:ea typeface="思源黑体 CN Heavy" pitchFamily="34" charset="-122"/>
              </a:rPr>
              <a:t>？</a:t>
            </a:r>
            <a:endParaRPr lang="zh-CN" altLang="en-US" sz="8000" dirty="0">
              <a:solidFill>
                <a:schemeClr val="accent1"/>
              </a:solidFill>
              <a:effectLst>
                <a:innerShdw blurRad="63500" dist="50800" dir="18900000">
                  <a:prstClr val="black">
                    <a:alpha val="50000"/>
                  </a:prstClr>
                </a:innerShdw>
              </a:effectLst>
              <a:latin typeface="思源黑体 CN Heavy" pitchFamily="34" charset="-122"/>
              <a:ea typeface="思源黑体 CN Heavy" pitchFamily="34" charset="-122"/>
            </a:endParaRPr>
          </a:p>
        </p:txBody>
      </p:sp>
    </p:spTree>
    <p:extLst>
      <p:ext uri="{BB962C8B-B14F-4D97-AF65-F5344CB8AC3E}">
        <p14:creationId xmlns:p14="http://schemas.microsoft.com/office/powerpoint/2010/main" xmlns="" val="2751887976"/>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QQ截图20150318153542"/>
          <p:cNvPicPr>
            <a:picLocks noChangeAspect="1" noChangeArrowheads="1"/>
          </p:cNvPicPr>
          <p:nvPr/>
        </p:nvPicPr>
        <p:blipFill>
          <a:blip r:embed="rId3" cstate="print"/>
          <a:srcRect/>
          <a:stretch>
            <a:fillRect/>
          </a:stretch>
        </p:blipFill>
        <p:spPr bwMode="auto">
          <a:xfrm>
            <a:off x="2234978" y="1314726"/>
            <a:ext cx="7592627" cy="253920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4048242" y="2669434"/>
            <a:ext cx="1535837" cy="277951"/>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8" name="矩形 1287"/>
          <p:cNvSpPr/>
          <p:nvPr/>
        </p:nvSpPr>
        <p:spPr>
          <a:xfrm>
            <a:off x="784131" y="4077137"/>
            <a:ext cx="1741182" cy="422808"/>
          </a:xfrm>
          <a:prstGeom prst="rect">
            <a:avLst/>
          </a:prstGeom>
        </p:spPr>
        <p:txBody>
          <a:bodyPr wrap="none">
            <a:spAutoFit/>
          </a:bodyPr>
          <a:lstStyle/>
          <a:p>
            <a:pPr>
              <a:lnSpc>
                <a:spcPct val="150000"/>
              </a:lnSpc>
            </a:pPr>
            <a:r>
              <a:rPr lang="en-US" altLang="zh-CN" sz="1600" dirty="0" smtClean="0">
                <a:solidFill>
                  <a:srgbClr val="02AFF3"/>
                </a:solidFill>
                <a:latin typeface="思源黑体 CN Bold" pitchFamily="34" charset="-122"/>
                <a:ea typeface="思源黑体 CN Bold" pitchFamily="34" charset="-122"/>
                <a:cs typeface="Arial" pitchFamily="34" charset="0"/>
              </a:rPr>
              <a:t>1</a:t>
            </a:r>
            <a:r>
              <a:rPr lang="zh-CN" altLang="en-US" sz="1600" dirty="0" smtClean="0">
                <a:solidFill>
                  <a:srgbClr val="02AFF3"/>
                </a:solidFill>
                <a:latin typeface="思源黑体 CN Bold" pitchFamily="34" charset="-122"/>
                <a:ea typeface="思源黑体 CN Bold" pitchFamily="34" charset="-122"/>
                <a:cs typeface="Arial" pitchFamily="34" charset="0"/>
              </a:rPr>
              <a:t>：选定时间范围</a:t>
            </a:r>
            <a:endParaRPr lang="en-US" altLang="zh-CN" sz="1600" dirty="0" smtClean="0">
              <a:solidFill>
                <a:srgbClr val="02AFF3"/>
              </a:solidFill>
              <a:latin typeface="思源黑体 CN Bold" pitchFamily="34" charset="-122"/>
              <a:ea typeface="思源黑体 CN Bold" pitchFamily="34" charset="-122"/>
              <a:cs typeface="Arial" pitchFamily="34" charset="0"/>
            </a:endParaRPr>
          </a:p>
        </p:txBody>
      </p:sp>
      <p:sp>
        <p:nvSpPr>
          <p:cNvPr id="20" name="文本框 5"/>
          <p:cNvSpPr txBox="1"/>
          <p:nvPr/>
        </p:nvSpPr>
        <p:spPr>
          <a:xfrm>
            <a:off x="901886" y="333254"/>
            <a:ext cx="3467616"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基本检索流程演示</a:t>
            </a:r>
            <a:endParaRPr lang="en-US" altLang="zh-CN" sz="3200" b="0" dirty="0">
              <a:solidFill>
                <a:schemeClr val="bg1"/>
              </a:solidFill>
              <a:latin typeface="思源黑体 CN Bold" pitchFamily="34" charset="-122"/>
              <a:ea typeface="思源黑体 CN Bold" pitchFamily="34" charset="-122"/>
            </a:endParaRPr>
          </a:p>
        </p:txBody>
      </p:sp>
      <p:sp>
        <p:nvSpPr>
          <p:cNvPr id="22" name="矩形 21"/>
          <p:cNvSpPr/>
          <p:nvPr/>
        </p:nvSpPr>
        <p:spPr>
          <a:xfrm>
            <a:off x="5685529" y="2672176"/>
            <a:ext cx="1532041" cy="266331"/>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84130" y="4503267"/>
            <a:ext cx="1741182" cy="461665"/>
          </a:xfrm>
          <a:prstGeom prst="rect">
            <a:avLst/>
          </a:prstGeom>
        </p:spPr>
        <p:txBody>
          <a:bodyPr wrap="none">
            <a:spAutoFit/>
          </a:bodyPr>
          <a:lstStyle/>
          <a:p>
            <a:pPr>
              <a:lnSpc>
                <a:spcPct val="150000"/>
              </a:lnSpc>
            </a:pPr>
            <a:r>
              <a:rPr lang="en-US" altLang="zh-CN" sz="1600" dirty="0" smtClean="0">
                <a:solidFill>
                  <a:srgbClr val="02AFF3"/>
                </a:solidFill>
                <a:latin typeface="思源黑体 CN Bold" pitchFamily="34" charset="-122"/>
                <a:ea typeface="思源黑体 CN Bold" pitchFamily="34" charset="-122"/>
                <a:cs typeface="Arial" pitchFamily="34" charset="0"/>
              </a:rPr>
              <a:t>2</a:t>
            </a:r>
            <a:r>
              <a:rPr lang="zh-CN" altLang="en-US" sz="1600" dirty="0" smtClean="0">
                <a:solidFill>
                  <a:srgbClr val="02AFF3"/>
                </a:solidFill>
                <a:latin typeface="思源黑体 CN Bold" pitchFamily="34" charset="-122"/>
                <a:ea typeface="思源黑体 CN Bold" pitchFamily="34" charset="-122"/>
                <a:cs typeface="Arial" pitchFamily="34" charset="0"/>
              </a:rPr>
              <a:t>：选定期刊范围</a:t>
            </a:r>
            <a:endParaRPr lang="en-US" altLang="zh-CN" sz="1600" dirty="0" smtClean="0">
              <a:solidFill>
                <a:srgbClr val="02AFF3"/>
              </a:solidFill>
              <a:latin typeface="思源黑体 CN Bold" pitchFamily="34" charset="-122"/>
              <a:ea typeface="思源黑体 CN Bold" pitchFamily="34" charset="-122"/>
              <a:cs typeface="Arial" pitchFamily="34" charset="0"/>
            </a:endParaRPr>
          </a:p>
        </p:txBody>
      </p:sp>
      <p:pic>
        <p:nvPicPr>
          <p:cNvPr id="24" name="Picture 11"/>
          <p:cNvPicPr>
            <a:picLocks noChangeAspect="1" noChangeArrowheads="1"/>
          </p:cNvPicPr>
          <p:nvPr/>
        </p:nvPicPr>
        <p:blipFill>
          <a:blip r:embed="rId4" cstate="print"/>
          <a:srcRect r="2687" b="2254"/>
          <a:stretch>
            <a:fillRect/>
          </a:stretch>
        </p:blipFill>
        <p:spPr bwMode="auto">
          <a:xfrm>
            <a:off x="1189622" y="4925627"/>
            <a:ext cx="1269507" cy="1528439"/>
          </a:xfrm>
          <a:prstGeom prst="rect">
            <a:avLst/>
          </a:prstGeom>
          <a:noFill/>
          <a:ln w="9525">
            <a:noFill/>
            <a:miter lim="800000"/>
            <a:headEnd/>
            <a:tailEnd/>
          </a:ln>
          <a:effectLst>
            <a:outerShdw blurRad="50800" dist="38100" dir="16200000" rotWithShape="0">
              <a:prstClr val="black">
                <a:alpha val="40000"/>
              </a:prstClr>
            </a:outerShdw>
          </a:effectLst>
        </p:spPr>
      </p:pic>
      <p:pic>
        <p:nvPicPr>
          <p:cNvPr id="25" name="Picture 10"/>
          <p:cNvPicPr>
            <a:picLocks noChangeAspect="1" noChangeArrowheads="1"/>
          </p:cNvPicPr>
          <p:nvPr/>
        </p:nvPicPr>
        <p:blipFill>
          <a:blip r:embed="rId5" cstate="print"/>
          <a:srcRect b="1443"/>
          <a:stretch>
            <a:fillRect/>
          </a:stretch>
        </p:blipFill>
        <p:spPr bwMode="auto">
          <a:xfrm>
            <a:off x="3195146" y="4509856"/>
            <a:ext cx="3194087" cy="1953087"/>
          </a:xfrm>
          <a:prstGeom prst="rect">
            <a:avLst/>
          </a:prstGeom>
          <a:noFill/>
          <a:ln w="9525">
            <a:noFill/>
            <a:miter lim="800000"/>
            <a:headEnd/>
            <a:tailEnd/>
          </a:ln>
          <a:effectLst>
            <a:outerShdw blurRad="50800" dist="38100" dir="16200000" rotWithShape="0">
              <a:prstClr val="black">
                <a:alpha val="40000"/>
              </a:prstClr>
            </a:outerShdw>
          </a:effectLst>
        </p:spPr>
      </p:pic>
      <p:sp>
        <p:nvSpPr>
          <p:cNvPr id="26" name="矩形 25"/>
          <p:cNvSpPr/>
          <p:nvPr/>
        </p:nvSpPr>
        <p:spPr>
          <a:xfrm>
            <a:off x="7319021" y="2672176"/>
            <a:ext cx="1097035" cy="266331"/>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110082" y="4068262"/>
            <a:ext cx="1330814" cy="422808"/>
          </a:xfrm>
          <a:prstGeom prst="rect">
            <a:avLst/>
          </a:prstGeom>
        </p:spPr>
        <p:txBody>
          <a:bodyPr wrap="none">
            <a:spAutoFit/>
          </a:bodyPr>
          <a:lstStyle/>
          <a:p>
            <a:pPr>
              <a:lnSpc>
                <a:spcPct val="150000"/>
              </a:lnSpc>
            </a:pPr>
            <a:r>
              <a:rPr lang="en-US" altLang="zh-CN" sz="1600" dirty="0" smtClean="0">
                <a:solidFill>
                  <a:srgbClr val="02AFF3"/>
                </a:solidFill>
                <a:latin typeface="思源黑体 CN Bold" pitchFamily="34" charset="-122"/>
                <a:ea typeface="思源黑体 CN Bold" pitchFamily="34" charset="-122"/>
                <a:cs typeface="Arial" pitchFamily="34" charset="0"/>
              </a:rPr>
              <a:t>3</a:t>
            </a:r>
            <a:r>
              <a:rPr lang="zh-CN" altLang="en-US" sz="1600" dirty="0" smtClean="0">
                <a:solidFill>
                  <a:srgbClr val="02AFF3"/>
                </a:solidFill>
                <a:latin typeface="思源黑体 CN Bold" pitchFamily="34" charset="-122"/>
                <a:ea typeface="思源黑体 CN Bold" pitchFamily="34" charset="-122"/>
                <a:cs typeface="Arial" pitchFamily="34" charset="0"/>
              </a:rPr>
              <a:t>：选择学科</a:t>
            </a:r>
            <a:endParaRPr lang="en-US" altLang="zh-CN" sz="1600" dirty="0" smtClean="0">
              <a:solidFill>
                <a:srgbClr val="02AFF3"/>
              </a:solidFill>
              <a:latin typeface="思源黑体 CN Bold" pitchFamily="34" charset="-122"/>
              <a:ea typeface="思源黑体 CN Bold" pitchFamily="34" charset="-122"/>
              <a:cs typeface="Arial" pitchFamily="34" charset="0"/>
            </a:endParaRPr>
          </a:p>
        </p:txBody>
      </p:sp>
      <p:sp>
        <p:nvSpPr>
          <p:cNvPr id="28" name="矩形 27"/>
          <p:cNvSpPr/>
          <p:nvPr/>
        </p:nvSpPr>
        <p:spPr>
          <a:xfrm>
            <a:off x="4043161" y="2947384"/>
            <a:ext cx="1008233" cy="257455"/>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6732179" y="4068262"/>
            <a:ext cx="2151551" cy="461665"/>
          </a:xfrm>
          <a:prstGeom prst="rect">
            <a:avLst/>
          </a:prstGeom>
        </p:spPr>
        <p:txBody>
          <a:bodyPr wrap="none">
            <a:spAutoFit/>
          </a:bodyPr>
          <a:lstStyle/>
          <a:p>
            <a:pPr>
              <a:lnSpc>
                <a:spcPct val="150000"/>
              </a:lnSpc>
            </a:pPr>
            <a:r>
              <a:rPr lang="en-US" altLang="zh-CN" sz="1600" dirty="0" smtClean="0">
                <a:solidFill>
                  <a:srgbClr val="02AFF3"/>
                </a:solidFill>
                <a:latin typeface="思源黑体 CN Bold" pitchFamily="34" charset="-122"/>
                <a:ea typeface="思源黑体 CN Bold" pitchFamily="34" charset="-122"/>
                <a:cs typeface="Arial" pitchFamily="34" charset="0"/>
              </a:rPr>
              <a:t>4</a:t>
            </a:r>
            <a:r>
              <a:rPr lang="zh-CN" altLang="en-US" sz="1600" dirty="0" smtClean="0">
                <a:solidFill>
                  <a:srgbClr val="02AFF3"/>
                </a:solidFill>
                <a:latin typeface="思源黑体 CN Bold" pitchFamily="34" charset="-122"/>
                <a:ea typeface="思源黑体 CN Bold" pitchFamily="34" charset="-122"/>
                <a:cs typeface="Arial" pitchFamily="34" charset="0"/>
              </a:rPr>
              <a:t>：选择检索字段类型</a:t>
            </a:r>
            <a:endParaRPr lang="en-US" altLang="zh-CN" sz="1600" dirty="0" smtClean="0">
              <a:solidFill>
                <a:srgbClr val="02AFF3"/>
              </a:solidFill>
              <a:latin typeface="思源黑体 CN Bold" pitchFamily="34" charset="-122"/>
              <a:ea typeface="思源黑体 CN Bold" pitchFamily="34" charset="-122"/>
              <a:cs typeface="Arial" pitchFamily="34" charset="0"/>
            </a:endParaRPr>
          </a:p>
        </p:txBody>
      </p:sp>
      <p:pic>
        <p:nvPicPr>
          <p:cNvPr id="31" name="Picture 12"/>
          <p:cNvPicPr>
            <a:picLocks noChangeAspect="1" noChangeArrowheads="1"/>
          </p:cNvPicPr>
          <p:nvPr/>
        </p:nvPicPr>
        <p:blipFill>
          <a:blip r:embed="rId6" cstate="print"/>
          <a:srcRect/>
          <a:stretch>
            <a:fillRect/>
          </a:stretch>
        </p:blipFill>
        <p:spPr bwMode="auto">
          <a:xfrm>
            <a:off x="7171477" y="4485255"/>
            <a:ext cx="676408" cy="2000187"/>
          </a:xfrm>
          <a:prstGeom prst="rect">
            <a:avLst/>
          </a:prstGeom>
          <a:noFill/>
          <a:ln w="9525">
            <a:noFill/>
            <a:miter lim="800000"/>
            <a:headEnd/>
            <a:tailEnd/>
          </a:ln>
          <a:effectLst>
            <a:outerShdw blurRad="50800" dist="38100" dir="16200000" rotWithShape="0">
              <a:prstClr val="black">
                <a:alpha val="40000"/>
              </a:prstClr>
            </a:outerShdw>
          </a:effectLst>
        </p:spPr>
      </p:pic>
      <p:sp>
        <p:nvSpPr>
          <p:cNvPr id="32" name="矩形 31"/>
          <p:cNvSpPr/>
          <p:nvPr/>
        </p:nvSpPr>
        <p:spPr>
          <a:xfrm>
            <a:off x="7177005" y="4856083"/>
            <a:ext cx="653126" cy="213068"/>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7723578" y="4886702"/>
            <a:ext cx="1284327" cy="461665"/>
          </a:xfrm>
          <a:prstGeom prst="rect">
            <a:avLst/>
          </a:prstGeom>
        </p:spPr>
        <p:txBody>
          <a:bodyPr wrap="none">
            <a:spAutoFit/>
          </a:bodyPr>
          <a:lstStyle/>
          <a:p>
            <a:pPr algn="ctr"/>
            <a:r>
              <a:rPr lang="zh-CN" altLang="en-US" sz="1200" dirty="0" smtClean="0">
                <a:solidFill>
                  <a:schemeClr val="tx1">
                    <a:lumMod val="75000"/>
                    <a:lumOff val="25000"/>
                  </a:schemeClr>
                </a:solidFill>
                <a:latin typeface="思源黑体 CN Medium" pitchFamily="34" charset="-122"/>
                <a:ea typeface="思源黑体 CN Medium" pitchFamily="34" charset="-122"/>
                <a:cs typeface="Arial" pitchFamily="34" charset="0"/>
              </a:rPr>
              <a:t>本次我们</a:t>
            </a:r>
            <a:endParaRPr lang="en-US" altLang="zh-CN" sz="1200" dirty="0" smtClean="0">
              <a:solidFill>
                <a:schemeClr val="tx1">
                  <a:lumMod val="75000"/>
                  <a:lumOff val="25000"/>
                </a:schemeClr>
              </a:solidFill>
              <a:latin typeface="思源黑体 CN Medium" pitchFamily="34" charset="-122"/>
              <a:ea typeface="思源黑体 CN Medium" pitchFamily="34" charset="-122"/>
              <a:cs typeface="Arial" pitchFamily="34" charset="0"/>
            </a:endParaRPr>
          </a:p>
          <a:p>
            <a:pPr algn="ctr"/>
            <a:r>
              <a:rPr lang="zh-CN" altLang="en-US" sz="1200" dirty="0" smtClean="0">
                <a:solidFill>
                  <a:schemeClr val="tx1">
                    <a:lumMod val="75000"/>
                    <a:lumOff val="25000"/>
                  </a:schemeClr>
                </a:solidFill>
                <a:latin typeface="思源黑体 CN Medium" pitchFamily="34" charset="-122"/>
                <a:ea typeface="思源黑体 CN Medium" pitchFamily="34" charset="-122"/>
                <a:cs typeface="Arial" pitchFamily="34" charset="0"/>
              </a:rPr>
              <a:t>     选择“题名”</a:t>
            </a:r>
            <a:endParaRPr lang="zh-CN" altLang="en-US" sz="1200" dirty="0"/>
          </a:p>
        </p:txBody>
      </p:sp>
      <p:sp>
        <p:nvSpPr>
          <p:cNvPr id="34" name="矩形 33"/>
          <p:cNvSpPr/>
          <p:nvPr/>
        </p:nvSpPr>
        <p:spPr>
          <a:xfrm>
            <a:off x="9368859" y="4068262"/>
            <a:ext cx="2031325" cy="738664"/>
          </a:xfrm>
          <a:prstGeom prst="rect">
            <a:avLst/>
          </a:prstGeom>
        </p:spPr>
        <p:txBody>
          <a:bodyPr wrap="none">
            <a:spAutoFit/>
          </a:bodyPr>
          <a:lstStyle/>
          <a:p>
            <a:pPr>
              <a:lnSpc>
                <a:spcPct val="150000"/>
              </a:lnSpc>
            </a:pPr>
            <a:r>
              <a:rPr lang="en-US" altLang="zh-CN" sz="1600" dirty="0" smtClean="0">
                <a:solidFill>
                  <a:srgbClr val="02AFF3"/>
                </a:solidFill>
                <a:latin typeface="思源黑体 CN Bold" pitchFamily="34" charset="-122"/>
                <a:ea typeface="思源黑体 CN Bold" pitchFamily="34" charset="-122"/>
                <a:cs typeface="Arial" pitchFamily="34" charset="0"/>
              </a:rPr>
              <a:t>5</a:t>
            </a:r>
            <a:r>
              <a:rPr lang="zh-CN" altLang="en-US" sz="1600" dirty="0" smtClean="0">
                <a:solidFill>
                  <a:srgbClr val="02AFF3"/>
                </a:solidFill>
                <a:latin typeface="思源黑体 CN Bold" pitchFamily="34" charset="-122"/>
                <a:ea typeface="思源黑体 CN Bold" pitchFamily="34" charset="-122"/>
                <a:cs typeface="Arial" pitchFamily="34" charset="0"/>
              </a:rPr>
              <a:t>：输入检索字段</a:t>
            </a:r>
            <a:endParaRPr lang="en-US" altLang="zh-CN" sz="1600" dirty="0" smtClean="0">
              <a:solidFill>
                <a:srgbClr val="02AFF3"/>
              </a:solidFill>
              <a:latin typeface="思源黑体 CN Bold" pitchFamily="34" charset="-122"/>
              <a:ea typeface="思源黑体 CN Bold" pitchFamily="34" charset="-122"/>
              <a:cs typeface="Arial" pitchFamily="34" charset="0"/>
            </a:endParaRPr>
          </a:p>
          <a:p>
            <a:pPr>
              <a:lnSpc>
                <a:spcPct val="150000"/>
              </a:lnSpc>
            </a:pPr>
            <a:r>
              <a:rPr lang="zh-CN" altLang="en-US" sz="1200" dirty="0" smtClean="0">
                <a:solidFill>
                  <a:schemeClr val="tx1">
                    <a:lumMod val="75000"/>
                    <a:lumOff val="25000"/>
                  </a:schemeClr>
                </a:solidFill>
                <a:latin typeface="思源黑体 CN Medium" pitchFamily="34" charset="-122"/>
                <a:ea typeface="思源黑体 CN Medium" pitchFamily="34" charset="-122"/>
                <a:cs typeface="Arial" pitchFamily="34" charset="0"/>
              </a:rPr>
              <a:t>本次我们输入“公共卫生”</a:t>
            </a:r>
            <a:endParaRPr lang="en-US" altLang="zh-CN" sz="1200" dirty="0" smtClean="0">
              <a:solidFill>
                <a:schemeClr val="tx1">
                  <a:lumMod val="75000"/>
                  <a:lumOff val="25000"/>
                </a:schemeClr>
              </a:solidFill>
              <a:latin typeface="思源黑体 CN Medium" pitchFamily="34" charset="-122"/>
              <a:ea typeface="思源黑体 CN Medium" pitchFamily="34" charset="-122"/>
              <a:cs typeface="Arial" pitchFamily="34" charset="0"/>
            </a:endParaRPr>
          </a:p>
        </p:txBody>
      </p:sp>
      <p:sp>
        <p:nvSpPr>
          <p:cNvPr id="35" name="矩形 34"/>
          <p:cNvSpPr/>
          <p:nvPr/>
        </p:nvSpPr>
        <p:spPr>
          <a:xfrm>
            <a:off x="5099604" y="2947384"/>
            <a:ext cx="3316427" cy="257455"/>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5124751" y="2960248"/>
            <a:ext cx="697627" cy="246221"/>
          </a:xfrm>
          <a:prstGeom prst="rect">
            <a:avLst/>
          </a:prstGeom>
        </p:spPr>
        <p:txBody>
          <a:bodyPr wrap="none">
            <a:spAutoFit/>
          </a:bodyPr>
          <a:lstStyle/>
          <a:p>
            <a:r>
              <a:rPr lang="zh-CN" altLang="en-US" sz="1000" dirty="0" smtClean="0">
                <a:solidFill>
                  <a:schemeClr val="tx1">
                    <a:lumMod val="75000"/>
                    <a:lumOff val="25000"/>
                  </a:schemeClr>
                </a:solidFill>
                <a:latin typeface="思源黑体 CN Medium" pitchFamily="34" charset="-122"/>
                <a:ea typeface="思源黑体 CN Medium" pitchFamily="34" charset="-122"/>
                <a:cs typeface="Arial" pitchFamily="34" charset="0"/>
              </a:rPr>
              <a:t>公共卫生</a:t>
            </a:r>
            <a:endParaRPr lang="zh-CN" altLang="en-US" sz="1000" dirty="0"/>
          </a:p>
        </p:txBody>
      </p:sp>
      <p:sp>
        <p:nvSpPr>
          <p:cNvPr id="37" name="矩形 36"/>
          <p:cNvSpPr/>
          <p:nvPr/>
        </p:nvSpPr>
        <p:spPr>
          <a:xfrm>
            <a:off x="9368859" y="4938274"/>
            <a:ext cx="2151551" cy="461665"/>
          </a:xfrm>
          <a:prstGeom prst="rect">
            <a:avLst/>
          </a:prstGeom>
        </p:spPr>
        <p:txBody>
          <a:bodyPr wrap="none">
            <a:spAutoFit/>
          </a:bodyPr>
          <a:lstStyle/>
          <a:p>
            <a:pPr>
              <a:lnSpc>
                <a:spcPct val="150000"/>
              </a:lnSpc>
            </a:pPr>
            <a:r>
              <a:rPr lang="en-US" altLang="zh-CN" sz="1600" dirty="0" smtClean="0">
                <a:solidFill>
                  <a:srgbClr val="02AFF3"/>
                </a:solidFill>
                <a:latin typeface="思源黑体 CN Bold" pitchFamily="34" charset="-122"/>
                <a:ea typeface="思源黑体 CN Bold" pitchFamily="34" charset="-122"/>
                <a:cs typeface="Arial" pitchFamily="34" charset="0"/>
              </a:rPr>
              <a:t>6</a:t>
            </a:r>
            <a:r>
              <a:rPr lang="zh-CN" altLang="en-US" sz="1600" dirty="0" smtClean="0">
                <a:solidFill>
                  <a:srgbClr val="02AFF3"/>
                </a:solidFill>
                <a:latin typeface="思源黑体 CN Bold" pitchFamily="34" charset="-122"/>
                <a:ea typeface="思源黑体 CN Bold" pitchFamily="34" charset="-122"/>
                <a:cs typeface="Arial" pitchFamily="34" charset="0"/>
              </a:rPr>
              <a:t>：点击“检索”按钮</a:t>
            </a:r>
            <a:endParaRPr lang="en-US" altLang="zh-CN" sz="1600" dirty="0" smtClean="0">
              <a:solidFill>
                <a:srgbClr val="02AFF3"/>
              </a:solidFill>
              <a:latin typeface="思源黑体 CN Bold" pitchFamily="34" charset="-122"/>
              <a:ea typeface="思源黑体 CN Bold" pitchFamily="34" charset="-122"/>
              <a:cs typeface="Arial" pitchFamily="34" charset="0"/>
            </a:endParaRPr>
          </a:p>
        </p:txBody>
      </p:sp>
      <p:sp>
        <p:nvSpPr>
          <p:cNvPr id="38" name="矩形 37"/>
          <p:cNvSpPr/>
          <p:nvPr/>
        </p:nvSpPr>
        <p:spPr>
          <a:xfrm>
            <a:off x="5099604" y="3462289"/>
            <a:ext cx="626493" cy="257455"/>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500"/>
                                        <p:tgtEl>
                                          <p:spTgt spid="12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4"/>
                                        </p:tgtEl>
                                        <p:attrNameLst>
                                          <p:attrName>style.visibility</p:attrName>
                                        </p:attrNameLst>
                                      </p:cBhvr>
                                      <p:to>
                                        <p:strVal val="visible"/>
                                      </p:to>
                                    </p:set>
                                    <p:animEffect transition="in" filter="fade">
                                      <p:cBhvr>
                                        <p:cTn id="10" dur="500"/>
                                        <p:tgtEl>
                                          <p:spTgt spid="12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288" grpId="0"/>
      <p:bldP spid="22" grpId="0" animBg="1"/>
      <p:bldP spid="23" grpId="0"/>
      <p:bldP spid="26" grpId="0" animBg="1"/>
      <p:bldP spid="27" grpId="0"/>
      <p:bldP spid="28" grpId="0" animBg="1"/>
      <p:bldP spid="30" grpId="0"/>
      <p:bldP spid="32" grpId="0" animBg="1"/>
      <p:bldP spid="33" grpId="0"/>
      <p:bldP spid="34" grpId="0"/>
      <p:bldP spid="35" grpId="0" animBg="1"/>
      <p:bldP spid="36" grpId="0"/>
      <p:bldP spid="37" grpId="0"/>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QQ截图20150318154147"/>
          <p:cNvPicPr>
            <a:picLocks noChangeAspect="1" noChangeArrowheads="1"/>
          </p:cNvPicPr>
          <p:nvPr/>
        </p:nvPicPr>
        <p:blipFill>
          <a:blip r:embed="rId3" cstate="print"/>
          <a:srcRect t="33111" b="1427"/>
          <a:stretch>
            <a:fillRect/>
          </a:stretch>
        </p:blipFill>
        <p:spPr bwMode="auto">
          <a:xfrm>
            <a:off x="4113968" y="2405848"/>
            <a:ext cx="7334330" cy="305391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7794593" y="3471168"/>
            <a:ext cx="585927" cy="20418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547795" y="3377748"/>
            <a:ext cx="3047661" cy="830997"/>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在“公共卫生”的检索结果中，点击在线阅读即可查看文献。</a:t>
            </a:r>
          </a:p>
        </p:txBody>
      </p:sp>
      <p:sp>
        <p:nvSpPr>
          <p:cNvPr id="20" name="文本框 5"/>
          <p:cNvSpPr txBox="1"/>
          <p:nvPr/>
        </p:nvSpPr>
        <p:spPr>
          <a:xfrm>
            <a:off x="901886" y="333254"/>
            <a:ext cx="3467616"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基本检索流程演示</a:t>
            </a:r>
            <a:endParaRPr lang="en-US" altLang="zh-CN" sz="3200" b="0" dirty="0">
              <a:solidFill>
                <a:schemeClr val="bg1"/>
              </a:solidFill>
              <a:latin typeface="思源黑体 CN Bold" pitchFamily="34" charset="-122"/>
              <a:ea typeface="思源黑体 CN Bold" pitchFamily="34" charset="-122"/>
            </a:endParaRPr>
          </a:p>
        </p:txBody>
      </p:sp>
      <p:pic>
        <p:nvPicPr>
          <p:cNvPr id="22" name="Picture 7" descr="QQ截图20150318154458"/>
          <p:cNvPicPr>
            <a:picLocks noChangeAspect="1" noChangeArrowheads="1"/>
          </p:cNvPicPr>
          <p:nvPr/>
        </p:nvPicPr>
        <p:blipFill>
          <a:blip r:embed="rId4" cstate="print"/>
          <a:srcRect/>
          <a:stretch>
            <a:fillRect/>
          </a:stretch>
        </p:blipFill>
        <p:spPr>
          <a:xfrm>
            <a:off x="3713019" y="1779765"/>
            <a:ext cx="7783564" cy="5078235"/>
          </a:xfrm>
          <a:prstGeom prst="rect">
            <a:avLst/>
          </a:prstGeom>
          <a:noFill/>
          <a:effectLst>
            <a:outerShdw blurRad="50800" dist="38100" dir="2700000" algn="tl" rotWithShape="0">
              <a:prstClr val="black">
                <a:alpha val="40000"/>
              </a:prstClr>
            </a:outerShdw>
          </a:effectLst>
        </p:spPr>
      </p:pic>
      <p:sp>
        <p:nvSpPr>
          <p:cNvPr id="23" name="矩形 22"/>
          <p:cNvSpPr/>
          <p:nvPr/>
        </p:nvSpPr>
        <p:spPr>
          <a:xfrm>
            <a:off x="554623" y="2949456"/>
            <a:ext cx="1467068"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在线阅读</a:t>
            </a: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QQ截图20150318154147"/>
          <p:cNvPicPr>
            <a:picLocks noChangeAspect="1" noChangeArrowheads="1"/>
          </p:cNvPicPr>
          <p:nvPr/>
        </p:nvPicPr>
        <p:blipFill>
          <a:blip r:embed="rId3" cstate="print"/>
          <a:srcRect t="33111" b="1427"/>
          <a:stretch>
            <a:fillRect/>
          </a:stretch>
        </p:blipFill>
        <p:spPr bwMode="auto">
          <a:xfrm>
            <a:off x="4113968" y="2414723"/>
            <a:ext cx="7334330" cy="305391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8353887" y="3480043"/>
            <a:ext cx="585927" cy="20418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547795" y="3377748"/>
            <a:ext cx="3047661" cy="830997"/>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在“公共卫生”的检索结果中，点击下载全文即可下载文献。</a:t>
            </a:r>
          </a:p>
        </p:txBody>
      </p:sp>
      <p:sp>
        <p:nvSpPr>
          <p:cNvPr id="20" name="文本框 5"/>
          <p:cNvSpPr txBox="1"/>
          <p:nvPr/>
        </p:nvSpPr>
        <p:spPr>
          <a:xfrm>
            <a:off x="901886" y="333254"/>
            <a:ext cx="3467616"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基本检索流程演示</a:t>
            </a:r>
            <a:endParaRPr lang="en-US" altLang="zh-CN" sz="3200" b="0" dirty="0">
              <a:solidFill>
                <a:schemeClr val="bg1"/>
              </a:solidFill>
              <a:latin typeface="思源黑体 CN Bold" pitchFamily="34" charset="-122"/>
              <a:ea typeface="思源黑体 CN Bold" pitchFamily="34" charset="-122"/>
            </a:endParaRPr>
          </a:p>
        </p:txBody>
      </p:sp>
      <p:pic>
        <p:nvPicPr>
          <p:cNvPr id="14" name="Picture 3"/>
          <p:cNvPicPr>
            <a:picLocks noChangeAspect="1" noChangeArrowheads="1"/>
          </p:cNvPicPr>
          <p:nvPr/>
        </p:nvPicPr>
        <p:blipFill>
          <a:blip r:embed="rId4" cstate="print"/>
          <a:srcRect/>
          <a:stretch>
            <a:fillRect/>
          </a:stretch>
        </p:blipFill>
        <p:spPr bwMode="auto">
          <a:xfrm>
            <a:off x="4110361" y="1846555"/>
            <a:ext cx="7387430" cy="434652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5" name="矩形 14"/>
          <p:cNvSpPr/>
          <p:nvPr/>
        </p:nvSpPr>
        <p:spPr>
          <a:xfrm>
            <a:off x="554623" y="2949456"/>
            <a:ext cx="1467068"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下载全文</a:t>
            </a:r>
          </a:p>
        </p:txBody>
      </p:sp>
      <p:pic>
        <p:nvPicPr>
          <p:cNvPr id="16" name="Picture 2"/>
          <p:cNvPicPr>
            <a:picLocks noChangeAspect="1" noChangeArrowheads="1"/>
          </p:cNvPicPr>
          <p:nvPr/>
        </p:nvPicPr>
        <p:blipFill>
          <a:blip r:embed="rId5" cstate="print"/>
          <a:srcRect/>
          <a:stretch>
            <a:fillRect/>
          </a:stretch>
        </p:blipFill>
        <p:spPr bwMode="auto">
          <a:xfrm>
            <a:off x="3605726" y="1784412"/>
            <a:ext cx="8361373" cy="444198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矩形 16"/>
          <p:cNvSpPr/>
          <p:nvPr/>
        </p:nvSpPr>
        <p:spPr>
          <a:xfrm>
            <a:off x="606565" y="4352345"/>
            <a:ext cx="2660418" cy="1200329"/>
          </a:xfrm>
          <a:prstGeom prst="rect">
            <a:avLst/>
          </a:prstGeom>
        </p:spPr>
        <p:txBody>
          <a:bodyPr wrap="square">
            <a:spAutoFit/>
          </a:bodyPr>
          <a:lstStyle/>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小贴士：</a:t>
            </a:r>
          </a:p>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系统中所有的文章都是</a:t>
            </a:r>
            <a:r>
              <a:rPr lang="en-US" altLang="zh-CN" sz="1200" dirty="0" smtClean="0">
                <a:solidFill>
                  <a:srgbClr val="02AFF3"/>
                </a:solidFill>
                <a:latin typeface="思源黑体 CN Bold" pitchFamily="34" charset="-122"/>
                <a:ea typeface="思源黑体 CN Bold" pitchFamily="34" charset="-122"/>
                <a:cs typeface="Arial" pitchFamily="34" charset="0"/>
              </a:rPr>
              <a:t>PDF</a:t>
            </a:r>
            <a:r>
              <a:rPr lang="zh-CN" altLang="en-US" sz="1200" dirty="0" smtClean="0">
                <a:solidFill>
                  <a:srgbClr val="02AFF3"/>
                </a:solidFill>
                <a:latin typeface="思源黑体 CN Bold" pitchFamily="34" charset="-122"/>
                <a:ea typeface="思源黑体 CN Bold" pitchFamily="34" charset="-122"/>
                <a:cs typeface="Arial" pitchFamily="34" charset="0"/>
              </a:rPr>
              <a:t>格式的，所以需要</a:t>
            </a:r>
            <a:r>
              <a:rPr lang="en-US" altLang="zh-CN" sz="1200" dirty="0" smtClean="0">
                <a:solidFill>
                  <a:srgbClr val="02AFF3"/>
                </a:solidFill>
                <a:latin typeface="思源黑体 CN Bold" pitchFamily="34" charset="-122"/>
                <a:ea typeface="思源黑体 CN Bold" pitchFamily="34" charset="-122"/>
                <a:cs typeface="Arial" pitchFamily="34" charset="0"/>
              </a:rPr>
              <a:t>PDF</a:t>
            </a:r>
            <a:r>
              <a:rPr lang="zh-CN" altLang="en-US" sz="1200" dirty="0" smtClean="0">
                <a:solidFill>
                  <a:srgbClr val="02AFF3"/>
                </a:solidFill>
                <a:latin typeface="思源黑体 CN Bold" pitchFamily="34" charset="-122"/>
                <a:ea typeface="思源黑体 CN Bold" pitchFamily="34" charset="-122"/>
                <a:cs typeface="Arial" pitchFamily="34" charset="0"/>
              </a:rPr>
              <a:t>阅读器来打开，常见的有</a:t>
            </a:r>
            <a:r>
              <a:rPr lang="en-US" altLang="zh-CN" sz="1200" dirty="0" smtClean="0">
                <a:solidFill>
                  <a:srgbClr val="02AFF3"/>
                </a:solidFill>
                <a:latin typeface="思源黑体 CN Bold" pitchFamily="34" charset="-122"/>
                <a:ea typeface="思源黑体 CN Bold" pitchFamily="34" charset="-122"/>
                <a:cs typeface="Arial" pitchFamily="34" charset="0"/>
              </a:rPr>
              <a:t>Adobe Reader</a:t>
            </a:r>
            <a:r>
              <a:rPr lang="zh-CN" altLang="en-US" sz="1200" dirty="0" smtClean="0">
                <a:solidFill>
                  <a:srgbClr val="02AFF3"/>
                </a:solidFill>
                <a:latin typeface="思源黑体 CN Bold" pitchFamily="34" charset="-122"/>
                <a:ea typeface="思源黑体 CN Bold" pitchFamily="34" charset="-122"/>
                <a:cs typeface="Arial" pitchFamily="34" charset="0"/>
              </a:rPr>
              <a:t>和福昕</a:t>
            </a:r>
            <a:r>
              <a:rPr lang="en-US" altLang="zh-CN" sz="1200" dirty="0" smtClean="0">
                <a:solidFill>
                  <a:srgbClr val="02AFF3"/>
                </a:solidFill>
                <a:latin typeface="思源黑体 CN Bold" pitchFamily="34" charset="-122"/>
                <a:ea typeface="思源黑体 CN Bold" pitchFamily="34" charset="-122"/>
                <a:cs typeface="Arial" pitchFamily="34" charset="0"/>
              </a:rPr>
              <a:t>PDF</a:t>
            </a:r>
            <a:r>
              <a:rPr lang="zh-CN" altLang="en-US" sz="1200" dirty="0" smtClean="0">
                <a:solidFill>
                  <a:srgbClr val="02AFF3"/>
                </a:solidFill>
                <a:latin typeface="思源黑体 CN Bold" pitchFamily="34" charset="-122"/>
                <a:ea typeface="思源黑体 CN Bold" pitchFamily="34" charset="-122"/>
                <a:cs typeface="Arial" pitchFamily="34" charset="0"/>
              </a:rPr>
              <a:t>阅读器。</a:t>
            </a: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3" cstate="print"/>
          <a:srcRect/>
          <a:stretch>
            <a:fillRect/>
          </a:stretch>
        </p:blipFill>
        <p:spPr bwMode="auto">
          <a:xfrm>
            <a:off x="4645343" y="1935332"/>
            <a:ext cx="5813041" cy="425684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7785717" y="2831977"/>
            <a:ext cx="621437" cy="21306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547796" y="3377748"/>
            <a:ext cx="2852352" cy="830997"/>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除了在线阅读和下载全文，也提供了文献传递的方式获取。</a:t>
            </a:r>
          </a:p>
        </p:txBody>
      </p:sp>
      <p:sp>
        <p:nvSpPr>
          <p:cNvPr id="20" name="文本框 5"/>
          <p:cNvSpPr txBox="1"/>
          <p:nvPr/>
        </p:nvSpPr>
        <p:spPr>
          <a:xfrm>
            <a:off x="901886" y="333254"/>
            <a:ext cx="3467616"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基本检索流程演示</a:t>
            </a:r>
            <a:endParaRPr lang="en-US" altLang="zh-CN" sz="3200" b="0" dirty="0">
              <a:solidFill>
                <a:schemeClr val="bg1"/>
              </a:solidFill>
              <a:latin typeface="思源黑体 CN Bold" pitchFamily="34" charset="-122"/>
              <a:ea typeface="思源黑体 CN Bold" pitchFamily="34" charset="-122"/>
            </a:endParaRPr>
          </a:p>
        </p:txBody>
      </p:sp>
      <p:sp>
        <p:nvSpPr>
          <p:cNvPr id="15" name="矩形 14"/>
          <p:cNvSpPr/>
          <p:nvPr/>
        </p:nvSpPr>
        <p:spPr>
          <a:xfrm>
            <a:off x="554623" y="2949456"/>
            <a:ext cx="1467068"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文献传递</a:t>
            </a:r>
          </a:p>
        </p:txBody>
      </p:sp>
      <p:sp>
        <p:nvSpPr>
          <p:cNvPr id="17" name="矩形 16"/>
          <p:cNvSpPr/>
          <p:nvPr/>
        </p:nvSpPr>
        <p:spPr>
          <a:xfrm>
            <a:off x="606565" y="4352345"/>
            <a:ext cx="2660418" cy="1477328"/>
          </a:xfrm>
          <a:prstGeom prst="rect">
            <a:avLst/>
          </a:prstGeom>
        </p:spPr>
        <p:txBody>
          <a:bodyPr wrap="square">
            <a:spAutoFit/>
          </a:bodyPr>
          <a:lstStyle/>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小贴士：</a:t>
            </a:r>
          </a:p>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在</a:t>
            </a:r>
            <a:r>
              <a:rPr lang="en-US" altLang="zh-CN" sz="1200" dirty="0" err="1" smtClean="0">
                <a:solidFill>
                  <a:srgbClr val="02AFF3"/>
                </a:solidFill>
                <a:latin typeface="思源黑体 CN Bold" pitchFamily="34" charset="-122"/>
                <a:ea typeface="思源黑体 CN Bold" pitchFamily="34" charset="-122"/>
                <a:cs typeface="Arial" pitchFamily="34" charset="0"/>
              </a:rPr>
              <a:t>Calis</a:t>
            </a:r>
            <a:r>
              <a:rPr lang="zh-CN" altLang="en-US" sz="1200" dirty="0" smtClean="0">
                <a:solidFill>
                  <a:srgbClr val="02AFF3"/>
                </a:solidFill>
                <a:latin typeface="思源黑体 CN Bold" pitchFamily="34" charset="-122"/>
                <a:ea typeface="思源黑体 CN Bold" pitchFamily="34" charset="-122"/>
                <a:cs typeface="Arial" pitchFamily="34" charset="0"/>
              </a:rPr>
              <a:t>图书馆参考咨询服务的界面，只需要输入自己的邮箱和验证码，过几分钟就会把这篇文章以邮件的方式发送给你。</a:t>
            </a:r>
          </a:p>
        </p:txBody>
      </p:sp>
      <p:sp>
        <p:nvSpPr>
          <p:cNvPr id="23" name="矩形 22"/>
          <p:cNvSpPr/>
          <p:nvPr/>
        </p:nvSpPr>
        <p:spPr>
          <a:xfrm>
            <a:off x="8442665" y="3986070"/>
            <a:ext cx="612560" cy="213068"/>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Picture 4"/>
          <p:cNvPicPr>
            <a:picLocks noChangeAspect="1" noChangeArrowheads="1"/>
          </p:cNvPicPr>
          <p:nvPr/>
        </p:nvPicPr>
        <p:blipFill>
          <a:blip r:embed="rId4" cstate="print"/>
          <a:srcRect/>
          <a:stretch>
            <a:fillRect/>
          </a:stretch>
        </p:blipFill>
        <p:spPr bwMode="auto">
          <a:xfrm>
            <a:off x="4012707" y="1763205"/>
            <a:ext cx="7102136" cy="509479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7"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a:blip r:embed="rId3" cstate="print"/>
          <a:srcRect t="6740"/>
          <a:stretch>
            <a:fillRect/>
          </a:stretch>
        </p:blipFill>
        <p:spPr bwMode="auto">
          <a:xfrm>
            <a:off x="4593336" y="1574800"/>
            <a:ext cx="6693408" cy="400222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7504113" y="2525714"/>
            <a:ext cx="781049" cy="180974"/>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877996" y="2744780"/>
            <a:ext cx="2852352" cy="1531060"/>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通过一次检索出来的结果往往很多，一篇一篇的查找起来比较的费时费力，这个情况下我们就需要用到二次检索的功能。</a:t>
            </a:r>
            <a:endPar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20" name="文本框 5"/>
          <p:cNvSpPr txBox="1"/>
          <p:nvPr/>
        </p:nvSpPr>
        <p:spPr>
          <a:xfrm>
            <a:off x="901886" y="333254"/>
            <a:ext cx="3467616"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基本检索流程演示</a:t>
            </a:r>
            <a:endParaRPr lang="en-US" altLang="zh-CN" sz="3200" b="0" dirty="0">
              <a:solidFill>
                <a:schemeClr val="bg1"/>
              </a:solidFill>
              <a:latin typeface="思源黑体 CN Bold" pitchFamily="34" charset="-122"/>
              <a:ea typeface="思源黑体 CN Bold" pitchFamily="34" charset="-122"/>
            </a:endParaRPr>
          </a:p>
        </p:txBody>
      </p:sp>
      <p:sp>
        <p:nvSpPr>
          <p:cNvPr id="15" name="矩形 14"/>
          <p:cNvSpPr/>
          <p:nvPr/>
        </p:nvSpPr>
        <p:spPr>
          <a:xfrm>
            <a:off x="884823" y="2316488"/>
            <a:ext cx="1467068"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二次检索</a:t>
            </a:r>
          </a:p>
        </p:txBody>
      </p:sp>
      <p:sp>
        <p:nvSpPr>
          <p:cNvPr id="23" name="矩形 22"/>
          <p:cNvSpPr/>
          <p:nvPr/>
        </p:nvSpPr>
        <p:spPr>
          <a:xfrm>
            <a:off x="8389259" y="2513901"/>
            <a:ext cx="772201" cy="19278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936765" y="4450897"/>
            <a:ext cx="2660418" cy="617220"/>
          </a:xfrm>
          <a:prstGeom prst="rect">
            <a:avLst/>
          </a:prstGeom>
        </p:spPr>
        <p:txBody>
          <a:bodyPr wrap="square">
            <a:spAutoFit/>
          </a:bodyPr>
          <a:lstStyle/>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可以选择结果搜索、添加、去除来对一次结果进行筛选。</a:t>
            </a:r>
            <a:endParaRPr lang="en-US" altLang="zh-CN" sz="1200" dirty="0" smtClean="0">
              <a:solidFill>
                <a:srgbClr val="02AFF3"/>
              </a:solidFill>
              <a:latin typeface="思源黑体 CN Bold" pitchFamily="34" charset="-122"/>
              <a:ea typeface="思源黑体 CN Bold" pitchFamily="34" charset="-122"/>
              <a:cs typeface="Arial" pitchFamily="34" charset="0"/>
            </a:endParaRPr>
          </a:p>
        </p:txBody>
      </p:sp>
      <p:sp>
        <p:nvSpPr>
          <p:cNvPr id="22" name="矩形 21"/>
          <p:cNvSpPr/>
          <p:nvPr/>
        </p:nvSpPr>
        <p:spPr>
          <a:xfrm>
            <a:off x="4022865" y="5845801"/>
            <a:ext cx="2660418" cy="646331"/>
          </a:xfrm>
          <a:prstGeom prst="rect">
            <a:avLst/>
          </a:prstGeom>
        </p:spPr>
        <p:txBody>
          <a:bodyPr wrap="square">
            <a:spAutoFit/>
          </a:bodyPr>
          <a:lstStyle/>
          <a:p>
            <a:pPr marL="228600" indent="-228600">
              <a:lnSpc>
                <a:spcPct val="150000"/>
              </a:lnSpc>
              <a:buAutoNum type="arabicPeriod"/>
            </a:pPr>
            <a:r>
              <a:rPr lang="zh-CN" altLang="en-US" sz="1200" dirty="0" smtClean="0">
                <a:solidFill>
                  <a:srgbClr val="02AFF3"/>
                </a:solidFill>
                <a:latin typeface="思源黑体 CN Bold" pitchFamily="34" charset="-122"/>
                <a:ea typeface="思源黑体 CN Bold" pitchFamily="34" charset="-122"/>
                <a:cs typeface="Arial" pitchFamily="34" charset="0"/>
              </a:rPr>
              <a:t>结果搜索</a:t>
            </a:r>
            <a:endParaRPr lang="en-US" altLang="zh-CN" sz="1200" dirty="0" smtClean="0">
              <a:solidFill>
                <a:srgbClr val="02AFF3"/>
              </a:solidFill>
              <a:latin typeface="思源黑体 CN Bold" pitchFamily="34" charset="-122"/>
              <a:ea typeface="思源黑体 CN Bold" pitchFamily="34" charset="-122"/>
              <a:cs typeface="Arial" pitchFamily="34" charset="0"/>
            </a:endParaRPr>
          </a:p>
          <a:p>
            <a:pPr marL="228600" indent="-228600">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相当于逻辑词“与”</a:t>
            </a:r>
            <a:endParaRPr lang="en-US" altLang="zh-CN" sz="1200" dirty="0" smtClean="0">
              <a:solidFill>
                <a:srgbClr val="02AFF3"/>
              </a:solidFill>
              <a:latin typeface="思源黑体 CN Bold" pitchFamily="34" charset="-122"/>
              <a:ea typeface="思源黑体 CN Bold" pitchFamily="34" charset="-122"/>
              <a:cs typeface="Arial" pitchFamily="34" charset="0"/>
            </a:endParaRPr>
          </a:p>
        </p:txBody>
      </p:sp>
      <p:pic>
        <p:nvPicPr>
          <p:cNvPr id="25" name="Picture 4"/>
          <p:cNvPicPr>
            <a:picLocks noChangeAspect="1" noChangeArrowheads="1"/>
          </p:cNvPicPr>
          <p:nvPr/>
        </p:nvPicPr>
        <p:blipFill>
          <a:blip r:embed="rId4" cstate="print"/>
          <a:srcRect/>
          <a:stretch>
            <a:fillRect/>
          </a:stretch>
        </p:blipFill>
        <p:spPr bwMode="auto">
          <a:xfrm>
            <a:off x="5567045" y="5924769"/>
            <a:ext cx="799263" cy="47603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6" name="矩形 25"/>
          <p:cNvSpPr/>
          <p:nvPr/>
        </p:nvSpPr>
        <p:spPr>
          <a:xfrm>
            <a:off x="6740665" y="5852469"/>
            <a:ext cx="1577835" cy="646331"/>
          </a:xfrm>
          <a:prstGeom prst="rect">
            <a:avLst/>
          </a:prstGeom>
        </p:spPr>
        <p:txBody>
          <a:bodyPr wrap="square">
            <a:spAutoFit/>
          </a:bodyPr>
          <a:lstStyle/>
          <a:p>
            <a:pPr>
              <a:lnSpc>
                <a:spcPct val="150000"/>
              </a:lnSpc>
            </a:pPr>
            <a:r>
              <a:rPr lang="en-US" altLang="zh-CN" sz="1200" dirty="0" smtClean="0">
                <a:solidFill>
                  <a:srgbClr val="02AFF3"/>
                </a:solidFill>
                <a:latin typeface="思源黑体 CN Bold" pitchFamily="34" charset="-122"/>
                <a:ea typeface="思源黑体 CN Bold" pitchFamily="34" charset="-122"/>
                <a:cs typeface="Arial" pitchFamily="34" charset="0"/>
              </a:rPr>
              <a:t>2. </a:t>
            </a:r>
            <a:r>
              <a:rPr lang="zh-CN" altLang="en-US" sz="1200" dirty="0" smtClean="0">
                <a:solidFill>
                  <a:srgbClr val="02AFF3"/>
                </a:solidFill>
                <a:latin typeface="思源黑体 CN Bold" pitchFamily="34" charset="-122"/>
                <a:ea typeface="思源黑体 CN Bold" pitchFamily="34" charset="-122"/>
                <a:cs typeface="Arial" pitchFamily="34" charset="0"/>
              </a:rPr>
              <a:t>结果添加</a:t>
            </a:r>
          </a:p>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相当于逻辑词“或”</a:t>
            </a:r>
            <a:endParaRPr lang="en-US" altLang="zh-CN" sz="1200" dirty="0" smtClean="0">
              <a:solidFill>
                <a:srgbClr val="02AFF3"/>
              </a:solidFill>
              <a:latin typeface="思源黑体 CN Bold" pitchFamily="34" charset="-122"/>
              <a:ea typeface="思源黑体 CN Bold" pitchFamily="34" charset="-122"/>
              <a:cs typeface="Arial" pitchFamily="34" charset="0"/>
            </a:endParaRPr>
          </a:p>
        </p:txBody>
      </p:sp>
      <p:pic>
        <p:nvPicPr>
          <p:cNvPr id="27" name="Picture 6"/>
          <p:cNvPicPr>
            <a:picLocks noChangeAspect="1" noChangeArrowheads="1"/>
          </p:cNvPicPr>
          <p:nvPr/>
        </p:nvPicPr>
        <p:blipFill>
          <a:blip r:embed="rId5" cstate="print"/>
          <a:srcRect/>
          <a:stretch>
            <a:fillRect/>
          </a:stretch>
        </p:blipFill>
        <p:spPr bwMode="auto">
          <a:xfrm>
            <a:off x="8255002" y="5917801"/>
            <a:ext cx="837750" cy="48299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8" name="矩形 27"/>
          <p:cNvSpPr/>
          <p:nvPr/>
        </p:nvSpPr>
        <p:spPr>
          <a:xfrm>
            <a:off x="9356865" y="5852469"/>
            <a:ext cx="1577835" cy="646331"/>
          </a:xfrm>
          <a:prstGeom prst="rect">
            <a:avLst/>
          </a:prstGeom>
        </p:spPr>
        <p:txBody>
          <a:bodyPr wrap="square">
            <a:spAutoFit/>
          </a:bodyPr>
          <a:lstStyle/>
          <a:p>
            <a:pPr>
              <a:lnSpc>
                <a:spcPct val="150000"/>
              </a:lnSpc>
            </a:pPr>
            <a:r>
              <a:rPr lang="en-US" altLang="zh-CN" sz="1200" dirty="0" smtClean="0">
                <a:solidFill>
                  <a:srgbClr val="02AFF3"/>
                </a:solidFill>
                <a:latin typeface="思源黑体 CN Bold" pitchFamily="34" charset="-122"/>
                <a:ea typeface="思源黑体 CN Bold" pitchFamily="34" charset="-122"/>
                <a:cs typeface="Arial" pitchFamily="34" charset="0"/>
              </a:rPr>
              <a:t>3. </a:t>
            </a:r>
            <a:r>
              <a:rPr lang="zh-CN" altLang="en-US" sz="1200" dirty="0" smtClean="0">
                <a:solidFill>
                  <a:srgbClr val="02AFF3"/>
                </a:solidFill>
                <a:latin typeface="思源黑体 CN Bold" pitchFamily="34" charset="-122"/>
                <a:ea typeface="思源黑体 CN Bold" pitchFamily="34" charset="-122"/>
                <a:cs typeface="Arial" pitchFamily="34" charset="0"/>
              </a:rPr>
              <a:t>结果去除</a:t>
            </a:r>
          </a:p>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相当于逻辑词“非”</a:t>
            </a:r>
            <a:endParaRPr lang="en-US" altLang="zh-CN" sz="1200" dirty="0" smtClean="0">
              <a:solidFill>
                <a:srgbClr val="02AFF3"/>
              </a:solidFill>
              <a:latin typeface="思源黑体 CN Bold" pitchFamily="34" charset="-122"/>
              <a:ea typeface="思源黑体 CN Bold" pitchFamily="34" charset="-122"/>
              <a:cs typeface="Arial" pitchFamily="34" charset="0"/>
            </a:endParaRPr>
          </a:p>
        </p:txBody>
      </p:sp>
      <p:pic>
        <p:nvPicPr>
          <p:cNvPr id="29" name="Picture 8"/>
          <p:cNvPicPr>
            <a:picLocks noChangeAspect="1" noChangeArrowheads="1"/>
          </p:cNvPicPr>
          <p:nvPr/>
        </p:nvPicPr>
        <p:blipFill>
          <a:blip r:embed="rId6" cstate="print"/>
          <a:srcRect/>
          <a:stretch>
            <a:fillRect/>
          </a:stretch>
        </p:blipFill>
        <p:spPr bwMode="auto">
          <a:xfrm>
            <a:off x="10810875" y="5920565"/>
            <a:ext cx="830236" cy="48023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0" name="矩形 29"/>
          <p:cNvSpPr/>
          <p:nvPr/>
        </p:nvSpPr>
        <p:spPr>
          <a:xfrm>
            <a:off x="9252859" y="2513901"/>
            <a:ext cx="772201" cy="19278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74"/>
                                        </p:tgtEl>
                                        <p:attrNameLst>
                                          <p:attrName>style.visibility</p:attrName>
                                        </p:attrNameLst>
                                      </p:cBhvr>
                                      <p:to>
                                        <p:strVal val="visible"/>
                                      </p:to>
                                    </p:set>
                                    <p:animEffect transition="in" filter="fade">
                                      <p:cBhvr>
                                        <p:cTn id="12" dur="500"/>
                                        <p:tgtEl>
                                          <p:spTgt spid="12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23" grpId="0" animBg="1"/>
      <p:bldP spid="21" grpId="0"/>
      <p:bldP spid="22" grpId="0"/>
      <p:bldP spid="26" grpId="0"/>
      <p:bldP spid="28"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2223333"/>
          <p:cNvPicPr>
            <a:picLocks noChangeAspect="1" noChangeArrowheads="1"/>
          </p:cNvPicPr>
          <p:nvPr/>
        </p:nvPicPr>
        <p:blipFill>
          <a:blip r:embed="rId3" cstate="print"/>
          <a:srcRect t="18894"/>
          <a:stretch>
            <a:fillRect/>
          </a:stretch>
        </p:blipFill>
        <p:spPr bwMode="auto">
          <a:xfrm>
            <a:off x="1092200" y="3000550"/>
            <a:ext cx="6032500" cy="3133549"/>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1622887" y="4648443"/>
            <a:ext cx="1044113" cy="199782"/>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5"/>
          <p:cNvSpPr txBox="1"/>
          <p:nvPr/>
        </p:nvSpPr>
        <p:spPr>
          <a:xfrm>
            <a:off x="901886" y="333254"/>
            <a:ext cx="3467616"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基本检索流程演示</a:t>
            </a:r>
            <a:endParaRPr lang="en-US" altLang="zh-CN" sz="3200" b="0" dirty="0">
              <a:solidFill>
                <a:schemeClr val="bg1"/>
              </a:solidFill>
              <a:latin typeface="思源黑体 CN Bold" pitchFamily="34" charset="-122"/>
              <a:ea typeface="思源黑体 CN Bold" pitchFamily="34" charset="-122"/>
            </a:endParaRPr>
          </a:p>
        </p:txBody>
      </p:sp>
      <p:sp>
        <p:nvSpPr>
          <p:cNvPr id="18" name="矩形 17"/>
          <p:cNvSpPr/>
          <p:nvPr/>
        </p:nvSpPr>
        <p:spPr>
          <a:xfrm>
            <a:off x="1030396" y="1817680"/>
            <a:ext cx="10018604" cy="830997"/>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还是以“公共卫生”为例。利用在结果中检索“突发”，结果范围大大的缩小了。</a:t>
            </a:r>
            <a:endPar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如果</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结果不够</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准确还可以进行三次、四次、</a:t>
            </a:r>
            <a:r>
              <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rPr>
              <a:t>N</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次的检索，逐步的缩小范围。</a:t>
            </a:r>
            <a:endPar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9" name="矩形 18"/>
          <p:cNvSpPr/>
          <p:nvPr/>
        </p:nvSpPr>
        <p:spPr>
          <a:xfrm>
            <a:off x="1037223" y="1389388"/>
            <a:ext cx="2108269"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二次检索实例</a:t>
            </a:r>
          </a:p>
        </p:txBody>
      </p:sp>
      <p:pic>
        <p:nvPicPr>
          <p:cNvPr id="24" name="Picture 4" descr="QQ截图20150318171419"/>
          <p:cNvPicPr>
            <a:picLocks noChangeAspect="1" noChangeArrowheads="1"/>
          </p:cNvPicPr>
          <p:nvPr/>
        </p:nvPicPr>
        <p:blipFill>
          <a:blip r:embed="rId4" cstate="print"/>
          <a:srcRect/>
          <a:stretch>
            <a:fillRect/>
          </a:stretch>
        </p:blipFill>
        <p:spPr bwMode="auto">
          <a:xfrm>
            <a:off x="5829300" y="2959100"/>
            <a:ext cx="5074432" cy="3214688"/>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25" name="矩形 24"/>
          <p:cNvSpPr/>
          <p:nvPr/>
        </p:nvSpPr>
        <p:spPr>
          <a:xfrm>
            <a:off x="6264737" y="3327401"/>
            <a:ext cx="1596563" cy="22225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33333"/>
          <p:cNvPicPr>
            <a:picLocks noChangeAspect="1" noChangeArrowheads="1"/>
          </p:cNvPicPr>
          <p:nvPr/>
        </p:nvPicPr>
        <p:blipFill>
          <a:blip r:embed="rId3" cstate="print"/>
          <a:srcRect/>
          <a:stretch>
            <a:fillRect/>
          </a:stretch>
        </p:blipFill>
        <p:spPr bwMode="auto">
          <a:xfrm>
            <a:off x="3864864" y="1560576"/>
            <a:ext cx="7743232" cy="447431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传统检索</a:t>
            </a:r>
            <a:endParaRPr lang="en-US" altLang="zh-CN" sz="3200" b="0" dirty="0">
              <a:solidFill>
                <a:schemeClr val="bg1"/>
              </a:solidFill>
              <a:latin typeface="思源黑体 CN Bold" pitchFamily="34" charset="-122"/>
              <a:ea typeface="思源黑体 CN Bold" pitchFamily="34" charset="-122"/>
            </a:endParaRPr>
          </a:p>
        </p:txBody>
      </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3865347" y="2071436"/>
            <a:ext cx="1291870" cy="3963603"/>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547795" y="2342493"/>
            <a:ext cx="2805005" cy="1938992"/>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传统检索使用专用的检索界面，检索功能非常丰富，可实现</a:t>
            </a:r>
            <a:r>
              <a:rPr lang="zh-CN" altLang="en-US" sz="1600" dirty="0" smtClean="0">
                <a:solidFill>
                  <a:srgbClr val="029BD7"/>
                </a:solidFill>
                <a:latin typeface="思源黑体 CN Medium" pitchFamily="34" charset="-122"/>
                <a:ea typeface="思源黑体 CN Medium" pitchFamily="34" charset="-122"/>
                <a:cs typeface="Arial" pitchFamily="34" charset="0"/>
              </a:rPr>
              <a:t>同义词索引</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功能防止漏检、</a:t>
            </a:r>
            <a:r>
              <a:rPr lang="zh-CN" altLang="en-US" sz="1600" dirty="0" smtClean="0">
                <a:solidFill>
                  <a:srgbClr val="029BD7"/>
                </a:solidFill>
                <a:latin typeface="思源黑体 CN Medium" pitchFamily="34" charset="-122"/>
                <a:ea typeface="思源黑体 CN Medium" pitchFamily="34" charset="-122"/>
                <a:cs typeface="Arial" pitchFamily="34" charset="0"/>
              </a:rPr>
              <a:t>同名作者</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功能缩小检索范围检索等特殊检索请求。</a:t>
            </a:r>
          </a:p>
        </p:txBody>
      </p:sp>
      <p:sp>
        <p:nvSpPr>
          <p:cNvPr id="1288" name="矩形 1287"/>
          <p:cNvSpPr/>
          <p:nvPr/>
        </p:nvSpPr>
        <p:spPr>
          <a:xfrm>
            <a:off x="569989" y="4489535"/>
            <a:ext cx="2636507" cy="704616"/>
          </a:xfrm>
          <a:prstGeom prst="rect">
            <a:avLst/>
          </a:prstGeom>
        </p:spPr>
        <p:txBody>
          <a:bodyPr wrap="square">
            <a:spAutoFit/>
          </a:bodyPr>
          <a:lstStyle/>
          <a:p>
            <a:pPr>
              <a:lnSpc>
                <a:spcPct val="150000"/>
              </a:lnSpc>
            </a:pPr>
            <a:r>
              <a:rPr lang="zh-CN" altLang="en-US" sz="1400" dirty="0" smtClean="0">
                <a:solidFill>
                  <a:srgbClr val="02AFF3"/>
                </a:solidFill>
                <a:latin typeface="思源黑体 CN Bold" pitchFamily="34" charset="-122"/>
                <a:ea typeface="思源黑体 CN Bold" pitchFamily="34" charset="-122"/>
                <a:cs typeface="Arial" pitchFamily="34" charset="0"/>
              </a:rPr>
              <a:t>按中图法进行学科分类，</a:t>
            </a:r>
            <a:endParaRPr lang="en-US" altLang="zh-CN" sz="1400" dirty="0" smtClean="0">
              <a:solidFill>
                <a:srgbClr val="02AFF3"/>
              </a:solidFill>
              <a:latin typeface="思源黑体 CN Bold" pitchFamily="34" charset="-122"/>
              <a:ea typeface="思源黑体 CN Bold" pitchFamily="34" charset="-122"/>
              <a:cs typeface="Arial" pitchFamily="34" charset="0"/>
            </a:endParaRPr>
          </a:p>
          <a:p>
            <a:pPr>
              <a:lnSpc>
                <a:spcPct val="150000"/>
              </a:lnSpc>
            </a:pPr>
            <a:r>
              <a:rPr lang="zh-CN" altLang="en-US" sz="1400" dirty="0" smtClean="0">
                <a:solidFill>
                  <a:srgbClr val="02AFF3"/>
                </a:solidFill>
                <a:latin typeface="思源黑体 CN Bold" pitchFamily="34" charset="-122"/>
                <a:ea typeface="思源黑体 CN Bold" pitchFamily="34" charset="-122"/>
                <a:cs typeface="Arial" pitchFamily="34" charset="0"/>
              </a:rPr>
              <a:t>覆盖所有学科。</a:t>
            </a:r>
          </a:p>
        </p:txBody>
      </p:sp>
      <p:pic>
        <p:nvPicPr>
          <p:cNvPr id="14" name="Picture 3" descr="33333"/>
          <p:cNvPicPr>
            <a:picLocks noChangeAspect="1" noChangeArrowheads="1"/>
          </p:cNvPicPr>
          <p:nvPr/>
        </p:nvPicPr>
        <p:blipFill>
          <a:blip r:embed="rId3" cstate="print"/>
          <a:srcRect l="45786" t="16611" r="691" b="40127"/>
          <a:stretch>
            <a:fillRect/>
          </a:stretch>
        </p:blipFill>
        <p:spPr bwMode="auto">
          <a:xfrm>
            <a:off x="6840195" y="2386939"/>
            <a:ext cx="4144484" cy="1935678"/>
          </a:xfrm>
          <a:prstGeom prst="rect">
            <a:avLst/>
          </a:prstGeom>
          <a:noFill/>
          <a:ln w="9525">
            <a:noFill/>
            <a:miter lim="800000"/>
            <a:headEnd/>
            <a:tailEnd/>
          </a:ln>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500"/>
                                        <p:tgtEl>
                                          <p:spTgt spid="12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4"/>
                                        </p:tgtEl>
                                        <p:attrNameLst>
                                          <p:attrName>style.visibility</p:attrName>
                                        </p:attrNameLst>
                                      </p:cBhvr>
                                      <p:to>
                                        <p:strVal val="visible"/>
                                      </p:to>
                                    </p:set>
                                    <p:animEffect transition="in" filter="fade">
                                      <p:cBhvr>
                                        <p:cTn id="10" dur="500"/>
                                        <p:tgtEl>
                                          <p:spTgt spid="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2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333"/>
          <p:cNvPicPr>
            <a:picLocks noChangeAspect="1" noChangeArrowheads="1"/>
          </p:cNvPicPr>
          <p:nvPr/>
        </p:nvPicPr>
        <p:blipFill>
          <a:blip r:embed="rId3" cstate="print"/>
          <a:srcRect r="4315" b="27990"/>
          <a:stretch>
            <a:fillRect/>
          </a:stretch>
        </p:blipFill>
        <p:spPr bwMode="auto">
          <a:xfrm>
            <a:off x="4274722" y="1614320"/>
            <a:ext cx="6721829" cy="303082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5598813" y="2114381"/>
            <a:ext cx="527668" cy="21189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547795" y="3097332"/>
            <a:ext cx="3047661" cy="792396"/>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通过同义词可以提高我们的查全率，使结果更加的全面。</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20" name="文本框 5"/>
          <p:cNvSpPr txBox="1"/>
          <p:nvPr/>
        </p:nvSpPr>
        <p:spPr>
          <a:xfrm>
            <a:off x="901886" y="333254"/>
            <a:ext cx="3467616"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传统检索</a:t>
            </a:r>
            <a:r>
              <a:rPr lang="zh-CN" altLang="en-US" sz="3200" b="0" dirty="0" smtClean="0">
                <a:solidFill>
                  <a:schemeClr val="bg1"/>
                </a:solidFill>
                <a:latin typeface="思源黑体 CN Bold" pitchFamily="34" charset="-122"/>
                <a:ea typeface="思源黑体 CN Bold" pitchFamily="34" charset="-122"/>
              </a:rPr>
              <a:t>流程演示</a:t>
            </a:r>
            <a:endParaRPr lang="en-US" altLang="zh-CN" sz="3200" b="0" dirty="0">
              <a:solidFill>
                <a:schemeClr val="bg1"/>
              </a:solidFill>
              <a:latin typeface="思源黑体 CN Bold" pitchFamily="34" charset="-122"/>
              <a:ea typeface="思源黑体 CN Bold" pitchFamily="34" charset="-122"/>
            </a:endParaRPr>
          </a:p>
        </p:txBody>
      </p:sp>
      <p:pic>
        <p:nvPicPr>
          <p:cNvPr id="24" name="Picture 4" descr="222"/>
          <p:cNvPicPr>
            <a:picLocks noChangeAspect="1" noChangeArrowheads="1"/>
          </p:cNvPicPr>
          <p:nvPr/>
        </p:nvPicPr>
        <p:blipFill>
          <a:blip r:embed="rId4" cstate="print"/>
          <a:srcRect r="19450" b="31302"/>
          <a:stretch>
            <a:fillRect/>
          </a:stretch>
        </p:blipFill>
        <p:spPr bwMode="auto">
          <a:xfrm>
            <a:off x="4263242" y="3287087"/>
            <a:ext cx="6745184" cy="303640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5" name="矩形 14"/>
          <p:cNvSpPr/>
          <p:nvPr/>
        </p:nvSpPr>
        <p:spPr>
          <a:xfrm>
            <a:off x="554623" y="2669040"/>
            <a:ext cx="1146468"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同义词</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sp>
        <p:nvSpPr>
          <p:cNvPr id="17" name="矩形 16"/>
          <p:cNvSpPr/>
          <p:nvPr/>
        </p:nvSpPr>
        <p:spPr>
          <a:xfrm>
            <a:off x="606565" y="4071929"/>
            <a:ext cx="2660418" cy="646331"/>
          </a:xfrm>
          <a:prstGeom prst="rect">
            <a:avLst/>
          </a:prstGeom>
        </p:spPr>
        <p:txBody>
          <a:bodyPr wrap="square">
            <a:spAutoFit/>
          </a:bodyPr>
          <a:lstStyle/>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未勾选同义词时，检索“土豆”只有</a:t>
            </a:r>
            <a:r>
              <a:rPr lang="en-US" altLang="zh-CN" sz="1200" dirty="0" smtClean="0">
                <a:solidFill>
                  <a:srgbClr val="02AFF3"/>
                </a:solidFill>
                <a:latin typeface="思源黑体 CN Bold" pitchFamily="34" charset="-122"/>
                <a:ea typeface="思源黑体 CN Bold" pitchFamily="34" charset="-122"/>
                <a:cs typeface="Arial" pitchFamily="34" charset="0"/>
              </a:rPr>
              <a:t>6911</a:t>
            </a:r>
            <a:r>
              <a:rPr lang="zh-CN" altLang="en-US" sz="1200" dirty="0" smtClean="0">
                <a:solidFill>
                  <a:srgbClr val="02AFF3"/>
                </a:solidFill>
                <a:latin typeface="思源黑体 CN Bold" pitchFamily="34" charset="-122"/>
                <a:ea typeface="思源黑体 CN Bold" pitchFamily="34" charset="-122"/>
                <a:cs typeface="Arial" pitchFamily="34" charset="0"/>
              </a:rPr>
              <a:t>篇结果。</a:t>
            </a:r>
            <a:endParaRPr lang="zh-CN" altLang="en-US" sz="1200" dirty="0" smtClean="0">
              <a:solidFill>
                <a:srgbClr val="02AFF3"/>
              </a:solidFill>
              <a:latin typeface="思源黑体 CN Bold" pitchFamily="34" charset="-122"/>
              <a:ea typeface="思源黑体 CN Bold" pitchFamily="34" charset="-122"/>
              <a:cs typeface="Arial" pitchFamily="34" charset="0"/>
            </a:endParaRPr>
          </a:p>
        </p:txBody>
      </p:sp>
      <p:sp>
        <p:nvSpPr>
          <p:cNvPr id="25" name="矩形 24"/>
          <p:cNvSpPr/>
          <p:nvPr/>
        </p:nvSpPr>
        <p:spPr>
          <a:xfrm>
            <a:off x="4295793" y="1634321"/>
            <a:ext cx="527668" cy="21189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606565" y="4766873"/>
            <a:ext cx="2660418" cy="923330"/>
          </a:xfrm>
          <a:prstGeom prst="rect">
            <a:avLst/>
          </a:prstGeom>
        </p:spPr>
        <p:txBody>
          <a:bodyPr wrap="square">
            <a:spAutoFit/>
          </a:bodyPr>
          <a:lstStyle/>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勾选同义词，</a:t>
            </a:r>
            <a:r>
              <a:rPr lang="zh-CN" altLang="en-US" sz="1200" dirty="0" smtClean="0">
                <a:solidFill>
                  <a:srgbClr val="02AFF3"/>
                </a:solidFill>
                <a:latin typeface="思源黑体 CN Bold" pitchFamily="34" charset="-122"/>
                <a:ea typeface="思源黑体 CN Bold" pitchFamily="34" charset="-122"/>
                <a:cs typeface="Arial" pitchFamily="34" charset="0"/>
              </a:rPr>
              <a:t>并选择</a:t>
            </a:r>
            <a:r>
              <a:rPr lang="zh-CN" altLang="en-US" sz="1200" dirty="0" smtClean="0">
                <a:solidFill>
                  <a:srgbClr val="02AFF3"/>
                </a:solidFill>
                <a:latin typeface="思源黑体 CN Bold" pitchFamily="34" charset="-122"/>
                <a:ea typeface="思源黑体 CN Bold" pitchFamily="34" charset="-122"/>
                <a:cs typeface="Arial" pitchFamily="34" charset="0"/>
              </a:rPr>
              <a:t>了“马铃薯”和“洋芋”两个同义词之后，</a:t>
            </a:r>
            <a:r>
              <a:rPr lang="zh-CN" altLang="en-US" sz="1200" dirty="0" smtClean="0">
                <a:solidFill>
                  <a:srgbClr val="02AFF3"/>
                </a:solidFill>
                <a:latin typeface="思源黑体 CN Bold" pitchFamily="34" charset="-122"/>
                <a:ea typeface="思源黑体 CN Bold" pitchFamily="34" charset="-122"/>
                <a:cs typeface="Arial" pitchFamily="34" charset="0"/>
              </a:rPr>
              <a:t>检索结果达到了</a:t>
            </a:r>
            <a:r>
              <a:rPr lang="en-US" altLang="zh-CN" sz="1200" dirty="0" smtClean="0">
                <a:solidFill>
                  <a:srgbClr val="02AFF3"/>
                </a:solidFill>
                <a:latin typeface="思源黑体 CN Bold" pitchFamily="34" charset="-122"/>
                <a:ea typeface="思源黑体 CN Bold" pitchFamily="34" charset="-122"/>
                <a:cs typeface="Arial" pitchFamily="34" charset="0"/>
              </a:rPr>
              <a:t>37443</a:t>
            </a:r>
            <a:r>
              <a:rPr lang="zh-CN" altLang="en-US" sz="1200" dirty="0" smtClean="0">
                <a:solidFill>
                  <a:srgbClr val="02AFF3"/>
                </a:solidFill>
                <a:latin typeface="思源黑体 CN Bold" pitchFamily="34" charset="-122"/>
                <a:ea typeface="思源黑体 CN Bold" pitchFamily="34" charset="-122"/>
                <a:cs typeface="Arial" pitchFamily="34" charset="0"/>
              </a:rPr>
              <a:t>篇。</a:t>
            </a:r>
            <a:endParaRPr lang="zh-CN" altLang="en-US" sz="1200" dirty="0" smtClean="0">
              <a:solidFill>
                <a:srgbClr val="02AFF3"/>
              </a:solidFill>
              <a:latin typeface="思源黑体 CN Bold" pitchFamily="34" charset="-122"/>
              <a:ea typeface="思源黑体 CN Bold" pitchFamily="34" charset="-122"/>
              <a:cs typeface="Arial" pitchFamily="34" charset="0"/>
            </a:endParaRPr>
          </a:p>
        </p:txBody>
      </p:sp>
      <p:sp>
        <p:nvSpPr>
          <p:cNvPr id="27" name="矩形 26"/>
          <p:cNvSpPr/>
          <p:nvPr/>
        </p:nvSpPr>
        <p:spPr>
          <a:xfrm>
            <a:off x="5484513" y="3785701"/>
            <a:ext cx="527668" cy="21189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265313" y="3305641"/>
            <a:ext cx="527668" cy="21189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4"/>
                                        </p:tgtEl>
                                        <p:attrNameLst>
                                          <p:attrName>style.visibility</p:attrName>
                                        </p:attrNameLst>
                                      </p:cBhvr>
                                      <p:to>
                                        <p:strVal val="visible"/>
                                      </p:to>
                                    </p:set>
                                    <p:animEffect transition="in" filter="fade">
                                      <p:cBhvr>
                                        <p:cTn id="10" dur="500"/>
                                        <p:tgtEl>
                                          <p:spTgt spid="1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7" grpId="0"/>
      <p:bldP spid="25" grpId="0" animBg="1"/>
      <p:bldP spid="26" grpId="0"/>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48726" y="1003098"/>
            <a:ext cx="5785239" cy="1337214"/>
            <a:chOff x="-110172" y="1246545"/>
            <a:chExt cx="6792203" cy="1759208"/>
          </a:xfrm>
        </p:grpSpPr>
        <p:sp>
          <p:nvSpPr>
            <p:cNvPr id="1028" name="矩形 1027"/>
            <p:cNvSpPr/>
            <p:nvPr/>
          </p:nvSpPr>
          <p:spPr>
            <a:xfrm>
              <a:off x="551544" y="1572152"/>
              <a:ext cx="5354324" cy="1107996"/>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p:cNvSpPr txBox="1"/>
            <p:nvPr/>
          </p:nvSpPr>
          <p:spPr>
            <a:xfrm>
              <a:off x="2842433" y="1918675"/>
              <a:ext cx="1240627" cy="465639"/>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1700" dirty="0" smtClean="0">
                  <a:solidFill>
                    <a:schemeClr val="tx2"/>
                  </a:solidFill>
                  <a:latin typeface="思源黑体 CN Bold" pitchFamily="34" charset="-122"/>
                  <a:ea typeface="思源黑体 CN Bold" pitchFamily="34" charset="-122"/>
                  <a:cs typeface="经典美黑简" pitchFamily="49" charset="-122"/>
                </a:rPr>
                <a:t>平台简介</a:t>
              </a:r>
              <a:endParaRPr lang="en-US" altLang="zh-CN" sz="1700" dirty="0">
                <a:solidFill>
                  <a:schemeClr val="tx2"/>
                </a:solidFill>
                <a:latin typeface="思源黑体 CN Bold" pitchFamily="34" charset="-122"/>
                <a:ea typeface="思源黑体 CN Bold" pitchFamily="34" charset="-122"/>
                <a:cs typeface="经典美黑简" pitchFamily="49" charset="-122"/>
              </a:endParaRPr>
            </a:p>
          </p:txBody>
        </p:sp>
        <p:sp>
          <p:nvSpPr>
            <p:cNvPr id="22" name="文本框 21"/>
            <p:cNvSpPr txBox="1"/>
            <p:nvPr/>
          </p:nvSpPr>
          <p:spPr>
            <a:xfrm>
              <a:off x="1241890" y="1677268"/>
              <a:ext cx="862951" cy="931279"/>
            </a:xfrm>
            <a:prstGeom prst="rect">
              <a:avLst/>
            </a:prstGeom>
            <a:noFill/>
          </p:spPr>
          <p:txBody>
            <a:bodyPr wrap="none" rtlCol="0">
              <a:spAutoFit/>
            </a:bodyPr>
            <a:lstStyle/>
            <a:p>
              <a:r>
                <a:rPr lang="en-US" altLang="zh-CN" sz="4000" dirty="0" smtClean="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rPr>
                <a:t>01</a:t>
              </a:r>
              <a:endParaRPr lang="zh-CN" altLang="en-US" sz="4000" dirty="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endParaRPr>
            </a:p>
          </p:txBody>
        </p:sp>
        <p:grpSp>
          <p:nvGrpSpPr>
            <p:cNvPr id="1025" name="组合 1024"/>
            <p:cNvGrpSpPr/>
            <p:nvPr/>
          </p:nvGrpSpPr>
          <p:grpSpPr>
            <a:xfrm>
              <a:off x="-110172" y="1246545"/>
              <a:ext cx="2694968" cy="1759208"/>
              <a:chOff x="327478" y="801721"/>
              <a:chExt cx="2694968" cy="1759208"/>
            </a:xfrm>
          </p:grpSpPr>
          <p:sp>
            <p:nvSpPr>
              <p:cNvPr id="31" name="椭圆 30"/>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024" name="直角三角形 1023"/>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rot="10800000">
              <a:off x="3987063" y="1246545"/>
              <a:ext cx="2694968" cy="1759208"/>
              <a:chOff x="327478" y="801721"/>
              <a:chExt cx="2694968" cy="1759208"/>
            </a:xfrm>
          </p:grpSpPr>
          <p:sp>
            <p:nvSpPr>
              <p:cNvPr id="46" name="椭圆 45"/>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7" name="直角三角形 46"/>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91" name="组合 90"/>
          <p:cNvGrpSpPr/>
          <p:nvPr/>
        </p:nvGrpSpPr>
        <p:grpSpPr>
          <a:xfrm>
            <a:off x="748726" y="2654350"/>
            <a:ext cx="5785239" cy="1337214"/>
            <a:chOff x="-110172" y="1246545"/>
            <a:chExt cx="6792203" cy="1759208"/>
          </a:xfrm>
        </p:grpSpPr>
        <p:sp>
          <p:nvSpPr>
            <p:cNvPr id="92" name="矩形 91"/>
            <p:cNvSpPr/>
            <p:nvPr/>
          </p:nvSpPr>
          <p:spPr>
            <a:xfrm>
              <a:off x="551544" y="1572151"/>
              <a:ext cx="5354324" cy="1107996"/>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56"/>
            <p:cNvSpPr txBox="1"/>
            <p:nvPr/>
          </p:nvSpPr>
          <p:spPr>
            <a:xfrm>
              <a:off x="1831417" y="1918675"/>
              <a:ext cx="3288261" cy="465639"/>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1700" dirty="0" smtClean="0">
                  <a:solidFill>
                    <a:schemeClr val="tx2"/>
                  </a:solidFill>
                  <a:latin typeface="思源黑体 CN Bold" pitchFamily="34" charset="-122"/>
                  <a:ea typeface="思源黑体 CN Bold" pitchFamily="34" charset="-122"/>
                  <a:cs typeface="经典美黑简" pitchFamily="49" charset="-122"/>
                </a:rPr>
                <a:t>“期刊文献检索”模块介绍</a:t>
              </a:r>
              <a:endParaRPr lang="en-US" altLang="zh-CN" sz="1700" dirty="0">
                <a:solidFill>
                  <a:schemeClr val="tx2"/>
                </a:solidFill>
                <a:latin typeface="思源黑体 CN Bold" pitchFamily="34" charset="-122"/>
                <a:ea typeface="思源黑体 CN Bold" pitchFamily="34" charset="-122"/>
                <a:cs typeface="经典美黑简" pitchFamily="49" charset="-122"/>
              </a:endParaRPr>
            </a:p>
          </p:txBody>
        </p:sp>
        <p:sp>
          <p:nvSpPr>
            <p:cNvPr id="94" name="文本框 21"/>
            <p:cNvSpPr txBox="1"/>
            <p:nvPr/>
          </p:nvSpPr>
          <p:spPr>
            <a:xfrm>
              <a:off x="1241888" y="1677268"/>
              <a:ext cx="945197" cy="931279"/>
            </a:xfrm>
            <a:prstGeom prst="rect">
              <a:avLst/>
            </a:prstGeom>
            <a:noFill/>
          </p:spPr>
          <p:txBody>
            <a:bodyPr wrap="none" rtlCol="0">
              <a:spAutoFit/>
            </a:bodyPr>
            <a:lstStyle/>
            <a:p>
              <a:r>
                <a:rPr lang="en-US" altLang="zh-CN" sz="4000" dirty="0" smtClean="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rPr>
                <a:t>02</a:t>
              </a:r>
              <a:endParaRPr lang="zh-CN" altLang="en-US" sz="4000" dirty="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endParaRPr>
            </a:p>
          </p:txBody>
        </p:sp>
        <p:grpSp>
          <p:nvGrpSpPr>
            <p:cNvPr id="95" name="组合 94"/>
            <p:cNvGrpSpPr/>
            <p:nvPr/>
          </p:nvGrpSpPr>
          <p:grpSpPr>
            <a:xfrm>
              <a:off x="-110172" y="1246545"/>
              <a:ext cx="2694968" cy="1759208"/>
              <a:chOff x="327478" y="801721"/>
              <a:chExt cx="2694968" cy="1759208"/>
            </a:xfrm>
          </p:grpSpPr>
          <p:sp>
            <p:nvSpPr>
              <p:cNvPr id="99" name="椭圆 98"/>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00" name="直角三角形 99"/>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rot="10800000">
              <a:off x="3987063" y="1246545"/>
              <a:ext cx="2694968" cy="1759208"/>
              <a:chOff x="327478" y="801721"/>
              <a:chExt cx="2694968" cy="1759208"/>
            </a:xfrm>
          </p:grpSpPr>
          <p:sp>
            <p:nvSpPr>
              <p:cNvPr id="97" name="椭圆 96"/>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8" name="直角三角形 97"/>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1" name="组合 110"/>
          <p:cNvGrpSpPr/>
          <p:nvPr/>
        </p:nvGrpSpPr>
        <p:grpSpPr>
          <a:xfrm>
            <a:off x="748726" y="4314470"/>
            <a:ext cx="5785239" cy="1337214"/>
            <a:chOff x="-110172" y="1246545"/>
            <a:chExt cx="6792203" cy="1759208"/>
          </a:xfrm>
        </p:grpSpPr>
        <p:sp>
          <p:nvSpPr>
            <p:cNvPr id="112" name="矩形 111"/>
            <p:cNvSpPr/>
            <p:nvPr/>
          </p:nvSpPr>
          <p:spPr>
            <a:xfrm>
              <a:off x="551544" y="1572151"/>
              <a:ext cx="5354324" cy="1107996"/>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文本框 56"/>
            <p:cNvSpPr txBox="1"/>
            <p:nvPr/>
          </p:nvSpPr>
          <p:spPr>
            <a:xfrm>
              <a:off x="1852263" y="1918675"/>
              <a:ext cx="3288261" cy="465639"/>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1700" dirty="0" smtClean="0">
                  <a:solidFill>
                    <a:schemeClr val="tx2"/>
                  </a:solidFill>
                  <a:latin typeface="思源黑体 CN Bold" pitchFamily="34" charset="-122"/>
                  <a:ea typeface="思源黑体 CN Bold" pitchFamily="34" charset="-122"/>
                  <a:cs typeface="经典美黑简" pitchFamily="49" charset="-122"/>
                </a:rPr>
                <a:t>“文献引证追踪”模块介绍</a:t>
              </a:r>
              <a:endParaRPr lang="en-US" altLang="zh-CN" sz="1700" dirty="0">
                <a:solidFill>
                  <a:schemeClr val="tx2"/>
                </a:solidFill>
                <a:latin typeface="思源黑体 CN Bold" pitchFamily="34" charset="-122"/>
                <a:ea typeface="思源黑体 CN Bold" pitchFamily="34" charset="-122"/>
                <a:cs typeface="经典美黑简" pitchFamily="49" charset="-122"/>
              </a:endParaRPr>
            </a:p>
          </p:txBody>
        </p:sp>
        <p:sp>
          <p:nvSpPr>
            <p:cNvPr id="114" name="文本框 21"/>
            <p:cNvSpPr txBox="1"/>
            <p:nvPr/>
          </p:nvSpPr>
          <p:spPr>
            <a:xfrm>
              <a:off x="1241888" y="1677268"/>
              <a:ext cx="860458" cy="931279"/>
            </a:xfrm>
            <a:prstGeom prst="rect">
              <a:avLst/>
            </a:prstGeom>
            <a:noFill/>
          </p:spPr>
          <p:txBody>
            <a:bodyPr wrap="none" rtlCol="0">
              <a:spAutoFit/>
            </a:bodyPr>
            <a:lstStyle/>
            <a:p>
              <a:r>
                <a:rPr lang="en-US" altLang="zh-CN" sz="4000" dirty="0" smtClean="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rPr>
                <a:t>03</a:t>
              </a:r>
              <a:endParaRPr lang="zh-CN" altLang="en-US" sz="4000" dirty="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endParaRPr>
            </a:p>
          </p:txBody>
        </p:sp>
        <p:grpSp>
          <p:nvGrpSpPr>
            <p:cNvPr id="115" name="组合 114"/>
            <p:cNvGrpSpPr/>
            <p:nvPr/>
          </p:nvGrpSpPr>
          <p:grpSpPr>
            <a:xfrm>
              <a:off x="-110172" y="1246545"/>
              <a:ext cx="2694968" cy="1759208"/>
              <a:chOff x="327478" y="801721"/>
              <a:chExt cx="2694968" cy="1759208"/>
            </a:xfrm>
          </p:grpSpPr>
          <p:sp>
            <p:nvSpPr>
              <p:cNvPr id="119" name="椭圆 118"/>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0" name="直角三角形 119"/>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6" name="组合 115"/>
            <p:cNvGrpSpPr/>
            <p:nvPr/>
          </p:nvGrpSpPr>
          <p:grpSpPr>
            <a:xfrm rot="10800000">
              <a:off x="3987063" y="1246545"/>
              <a:ext cx="2694968" cy="1759208"/>
              <a:chOff x="327478" y="801721"/>
              <a:chExt cx="2694968" cy="1759208"/>
            </a:xfrm>
          </p:grpSpPr>
          <p:sp>
            <p:nvSpPr>
              <p:cNvPr id="117" name="椭圆 116"/>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18" name="直角三角形 117"/>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21" name="组合 120"/>
          <p:cNvGrpSpPr/>
          <p:nvPr/>
        </p:nvGrpSpPr>
        <p:grpSpPr>
          <a:xfrm>
            <a:off x="5693588" y="1003098"/>
            <a:ext cx="5785239" cy="1337214"/>
            <a:chOff x="-110172" y="1246545"/>
            <a:chExt cx="6792203" cy="1759208"/>
          </a:xfrm>
        </p:grpSpPr>
        <p:sp>
          <p:nvSpPr>
            <p:cNvPr id="122" name="矩形 121"/>
            <p:cNvSpPr/>
            <p:nvPr/>
          </p:nvSpPr>
          <p:spPr>
            <a:xfrm>
              <a:off x="551544" y="1572152"/>
              <a:ext cx="5354324" cy="1107996"/>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文本框 56"/>
            <p:cNvSpPr txBox="1"/>
            <p:nvPr/>
          </p:nvSpPr>
          <p:spPr>
            <a:xfrm>
              <a:off x="1935649" y="1918675"/>
              <a:ext cx="3288261" cy="465639"/>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1700" dirty="0" smtClean="0">
                  <a:solidFill>
                    <a:schemeClr val="tx2"/>
                  </a:solidFill>
                  <a:latin typeface="思源黑体 CN Bold" pitchFamily="34" charset="-122"/>
                  <a:ea typeface="思源黑体 CN Bold" pitchFamily="34" charset="-122"/>
                  <a:cs typeface="经典美黑简" pitchFamily="49" charset="-122"/>
                </a:rPr>
                <a:t>“科学指标分析”模块介绍</a:t>
              </a:r>
              <a:endParaRPr lang="en-US" altLang="zh-CN" sz="1700" dirty="0">
                <a:solidFill>
                  <a:schemeClr val="tx2"/>
                </a:solidFill>
                <a:latin typeface="思源黑体 CN Bold" pitchFamily="34" charset="-122"/>
                <a:ea typeface="思源黑体 CN Bold" pitchFamily="34" charset="-122"/>
                <a:cs typeface="经典美黑简" pitchFamily="49" charset="-122"/>
              </a:endParaRPr>
            </a:p>
          </p:txBody>
        </p:sp>
        <p:sp>
          <p:nvSpPr>
            <p:cNvPr id="124" name="文本框 21"/>
            <p:cNvSpPr txBox="1"/>
            <p:nvPr/>
          </p:nvSpPr>
          <p:spPr>
            <a:xfrm>
              <a:off x="1241890" y="1677268"/>
              <a:ext cx="862951" cy="931279"/>
            </a:xfrm>
            <a:prstGeom prst="rect">
              <a:avLst/>
            </a:prstGeom>
            <a:noFill/>
          </p:spPr>
          <p:txBody>
            <a:bodyPr wrap="none" rtlCol="0">
              <a:spAutoFit/>
            </a:bodyPr>
            <a:lstStyle/>
            <a:p>
              <a:r>
                <a:rPr lang="en-US" altLang="zh-CN" sz="4000" dirty="0" smtClean="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rPr>
                <a:t>04</a:t>
              </a:r>
              <a:endParaRPr lang="zh-CN" altLang="en-US" sz="4000" dirty="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endParaRPr>
            </a:p>
          </p:txBody>
        </p:sp>
        <p:grpSp>
          <p:nvGrpSpPr>
            <p:cNvPr id="125" name="组合 124"/>
            <p:cNvGrpSpPr/>
            <p:nvPr/>
          </p:nvGrpSpPr>
          <p:grpSpPr>
            <a:xfrm>
              <a:off x="-110172" y="1246545"/>
              <a:ext cx="2694968" cy="1759208"/>
              <a:chOff x="327478" y="801721"/>
              <a:chExt cx="2694968" cy="1759208"/>
            </a:xfrm>
          </p:grpSpPr>
          <p:sp>
            <p:nvSpPr>
              <p:cNvPr id="129" name="椭圆 128"/>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30" name="直角三角形 129"/>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 name="组合 125"/>
            <p:cNvGrpSpPr/>
            <p:nvPr/>
          </p:nvGrpSpPr>
          <p:grpSpPr>
            <a:xfrm rot="10800000">
              <a:off x="3987063" y="1246545"/>
              <a:ext cx="2694968" cy="1759208"/>
              <a:chOff x="327478" y="801721"/>
              <a:chExt cx="2694968" cy="1759208"/>
            </a:xfrm>
          </p:grpSpPr>
          <p:sp>
            <p:nvSpPr>
              <p:cNvPr id="127" name="椭圆 126"/>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8" name="直角三角形 127"/>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31" name="组合 130"/>
          <p:cNvGrpSpPr/>
          <p:nvPr/>
        </p:nvGrpSpPr>
        <p:grpSpPr>
          <a:xfrm>
            <a:off x="5693588" y="2654350"/>
            <a:ext cx="5785239" cy="1337214"/>
            <a:chOff x="-110172" y="1246545"/>
            <a:chExt cx="6792203" cy="1759208"/>
          </a:xfrm>
        </p:grpSpPr>
        <p:sp>
          <p:nvSpPr>
            <p:cNvPr id="132" name="矩形 131"/>
            <p:cNvSpPr/>
            <p:nvPr/>
          </p:nvSpPr>
          <p:spPr>
            <a:xfrm>
              <a:off x="551544" y="1572151"/>
              <a:ext cx="5354324" cy="1107996"/>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文本框 56"/>
            <p:cNvSpPr txBox="1"/>
            <p:nvPr/>
          </p:nvSpPr>
          <p:spPr>
            <a:xfrm>
              <a:off x="1831417" y="1918675"/>
              <a:ext cx="3544215" cy="465639"/>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1700" dirty="0" smtClean="0">
                  <a:solidFill>
                    <a:schemeClr val="tx2"/>
                  </a:solidFill>
                  <a:latin typeface="思源黑体 CN Bold" pitchFamily="34" charset="-122"/>
                  <a:ea typeface="思源黑体 CN Bold" pitchFamily="34" charset="-122"/>
                  <a:cs typeface="经典美黑简" pitchFamily="49" charset="-122"/>
                </a:rPr>
                <a:t>“高被引析出文献”模块介绍</a:t>
              </a:r>
              <a:endParaRPr lang="en-US" altLang="zh-CN" sz="1700" dirty="0">
                <a:solidFill>
                  <a:schemeClr val="tx2"/>
                </a:solidFill>
                <a:latin typeface="思源黑体 CN Bold" pitchFamily="34" charset="-122"/>
                <a:ea typeface="思源黑体 CN Bold" pitchFamily="34" charset="-122"/>
                <a:cs typeface="经典美黑简" pitchFamily="49" charset="-122"/>
              </a:endParaRPr>
            </a:p>
          </p:txBody>
        </p:sp>
        <p:sp>
          <p:nvSpPr>
            <p:cNvPr id="134" name="文本框 21"/>
            <p:cNvSpPr txBox="1"/>
            <p:nvPr/>
          </p:nvSpPr>
          <p:spPr>
            <a:xfrm>
              <a:off x="1241888" y="1677268"/>
              <a:ext cx="864223" cy="931279"/>
            </a:xfrm>
            <a:prstGeom prst="rect">
              <a:avLst/>
            </a:prstGeom>
            <a:noFill/>
          </p:spPr>
          <p:txBody>
            <a:bodyPr wrap="none" rtlCol="0">
              <a:spAutoFit/>
            </a:bodyPr>
            <a:lstStyle/>
            <a:p>
              <a:r>
                <a:rPr lang="en-US" altLang="zh-CN" sz="4000" dirty="0" smtClean="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rPr>
                <a:t>05</a:t>
              </a:r>
              <a:endParaRPr lang="zh-CN" altLang="en-US" sz="4000" dirty="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endParaRPr>
            </a:p>
          </p:txBody>
        </p:sp>
        <p:grpSp>
          <p:nvGrpSpPr>
            <p:cNvPr id="135" name="组合 134"/>
            <p:cNvGrpSpPr/>
            <p:nvPr/>
          </p:nvGrpSpPr>
          <p:grpSpPr>
            <a:xfrm>
              <a:off x="-110172" y="1246545"/>
              <a:ext cx="2694968" cy="1759208"/>
              <a:chOff x="327478" y="801721"/>
              <a:chExt cx="2694968" cy="1759208"/>
            </a:xfrm>
          </p:grpSpPr>
          <p:sp>
            <p:nvSpPr>
              <p:cNvPr id="139" name="椭圆 138"/>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40" name="直角三角形 139"/>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6" name="组合 135"/>
            <p:cNvGrpSpPr/>
            <p:nvPr/>
          </p:nvGrpSpPr>
          <p:grpSpPr>
            <a:xfrm rot="10800000">
              <a:off x="3987063" y="1246545"/>
              <a:ext cx="2694968" cy="1759208"/>
              <a:chOff x="327478" y="801721"/>
              <a:chExt cx="2694968" cy="1759208"/>
            </a:xfrm>
          </p:grpSpPr>
          <p:sp>
            <p:nvSpPr>
              <p:cNvPr id="137" name="椭圆 136"/>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38" name="直角三角形 137"/>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1" name="组合 140"/>
          <p:cNvGrpSpPr/>
          <p:nvPr/>
        </p:nvGrpSpPr>
        <p:grpSpPr>
          <a:xfrm>
            <a:off x="5693588" y="4314470"/>
            <a:ext cx="5785239" cy="1337214"/>
            <a:chOff x="-110172" y="1246545"/>
            <a:chExt cx="6792203" cy="1759208"/>
          </a:xfrm>
        </p:grpSpPr>
        <p:sp>
          <p:nvSpPr>
            <p:cNvPr id="142" name="矩形 141"/>
            <p:cNvSpPr/>
            <p:nvPr/>
          </p:nvSpPr>
          <p:spPr>
            <a:xfrm>
              <a:off x="551544" y="1572151"/>
              <a:ext cx="5354324" cy="1107996"/>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文本框 56"/>
            <p:cNvSpPr txBox="1"/>
            <p:nvPr/>
          </p:nvSpPr>
          <p:spPr>
            <a:xfrm>
              <a:off x="1893955" y="1918675"/>
              <a:ext cx="3288261" cy="465639"/>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1700" dirty="0" smtClean="0">
                  <a:solidFill>
                    <a:schemeClr val="tx2"/>
                  </a:solidFill>
                  <a:latin typeface="思源黑体 CN Bold" pitchFamily="34" charset="-122"/>
                  <a:ea typeface="思源黑体 CN Bold" pitchFamily="34" charset="-122"/>
                  <a:cs typeface="经典美黑简" pitchFamily="49" charset="-122"/>
                </a:rPr>
                <a:t>“搜索引擎服务”模块介绍</a:t>
              </a:r>
              <a:endParaRPr lang="en-US" altLang="zh-CN" sz="1700" dirty="0">
                <a:solidFill>
                  <a:schemeClr val="tx2"/>
                </a:solidFill>
                <a:latin typeface="思源黑体 CN Bold" pitchFamily="34" charset="-122"/>
                <a:ea typeface="思源黑体 CN Bold" pitchFamily="34" charset="-122"/>
                <a:cs typeface="经典美黑简" pitchFamily="49" charset="-122"/>
              </a:endParaRPr>
            </a:p>
          </p:txBody>
        </p:sp>
        <p:sp>
          <p:nvSpPr>
            <p:cNvPr id="144" name="文本框 21"/>
            <p:cNvSpPr txBox="1"/>
            <p:nvPr/>
          </p:nvSpPr>
          <p:spPr>
            <a:xfrm>
              <a:off x="1241888" y="1677268"/>
              <a:ext cx="860458" cy="931279"/>
            </a:xfrm>
            <a:prstGeom prst="rect">
              <a:avLst/>
            </a:prstGeom>
            <a:noFill/>
          </p:spPr>
          <p:txBody>
            <a:bodyPr wrap="none" rtlCol="0">
              <a:spAutoFit/>
            </a:bodyPr>
            <a:lstStyle/>
            <a:p>
              <a:r>
                <a:rPr lang="en-US" altLang="zh-CN" sz="4000" dirty="0" smtClean="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rPr>
                <a:t>06</a:t>
              </a:r>
              <a:endParaRPr lang="zh-CN" altLang="en-US" sz="4000" dirty="0">
                <a:ln w="28575">
                  <a:solidFill>
                    <a:schemeClr val="bg1"/>
                  </a:solidFill>
                </a:ln>
                <a:solidFill>
                  <a:schemeClr val="accent1"/>
                </a:solidFill>
                <a:effectLst>
                  <a:outerShdw blurRad="88900" dist="38100" dir="8100000" algn="tr" rotWithShape="0">
                    <a:prstClr val="black">
                      <a:alpha val="40000"/>
                    </a:prstClr>
                  </a:outerShdw>
                </a:effectLst>
                <a:latin typeface="Impact" panose="020B0806030902050204" pitchFamily="34" charset="0"/>
              </a:endParaRPr>
            </a:p>
          </p:txBody>
        </p:sp>
        <p:grpSp>
          <p:nvGrpSpPr>
            <p:cNvPr id="145" name="组合 144"/>
            <p:cNvGrpSpPr/>
            <p:nvPr/>
          </p:nvGrpSpPr>
          <p:grpSpPr>
            <a:xfrm>
              <a:off x="-110172" y="1246545"/>
              <a:ext cx="2694968" cy="1759208"/>
              <a:chOff x="327478" y="801721"/>
              <a:chExt cx="2694968" cy="1759208"/>
            </a:xfrm>
          </p:grpSpPr>
          <p:sp>
            <p:nvSpPr>
              <p:cNvPr id="149" name="椭圆 148"/>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50" name="直角三角形 149"/>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 name="组合 145"/>
            <p:cNvGrpSpPr/>
            <p:nvPr/>
          </p:nvGrpSpPr>
          <p:grpSpPr>
            <a:xfrm rot="10800000">
              <a:off x="3987063" y="1246545"/>
              <a:ext cx="2694968" cy="1759208"/>
              <a:chOff x="327478" y="801721"/>
              <a:chExt cx="2694968" cy="1759208"/>
            </a:xfrm>
          </p:grpSpPr>
          <p:sp>
            <p:nvSpPr>
              <p:cNvPr id="147" name="椭圆 146"/>
              <p:cNvSpPr/>
              <p:nvPr/>
            </p:nvSpPr>
            <p:spPr>
              <a:xfrm rot="18931689">
                <a:off x="327478" y="1389688"/>
                <a:ext cx="2694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48" name="直角三角形 147"/>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 xmlns:p14="http://schemas.microsoft.com/office/powerpoint/2010/main" val="3919192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left)">
                                      <p:cBhvr>
                                        <p:cTn id="11" dur="500"/>
                                        <p:tgtEl>
                                          <p:spTgt spid="9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wipe(left)">
                                      <p:cBhvr>
                                        <p:cTn id="15" dur="500"/>
                                        <p:tgtEl>
                                          <p:spTgt spid="1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wipe(left)">
                                      <p:cBhvr>
                                        <p:cTn id="19" dur="500"/>
                                        <p:tgtEl>
                                          <p:spTgt spid="12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wipe(left)">
                                      <p:cBhvr>
                                        <p:cTn id="23" dur="500"/>
                                        <p:tgtEl>
                                          <p:spTgt spid="13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wipe(left)">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666"/>
          <p:cNvPicPr>
            <a:picLocks noChangeAspect="1" noChangeArrowheads="1"/>
          </p:cNvPicPr>
          <p:nvPr/>
        </p:nvPicPr>
        <p:blipFill>
          <a:blip r:embed="rId3" cstate="print"/>
          <a:srcRect r="-724" b="28437"/>
          <a:stretch>
            <a:fillRect/>
          </a:stretch>
        </p:blipFill>
        <p:spPr bwMode="auto">
          <a:xfrm>
            <a:off x="4412299" y="1846326"/>
            <a:ext cx="6669321" cy="276682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 name="Picture 4" descr="5555"/>
          <p:cNvPicPr>
            <a:picLocks noChangeAspect="1" noChangeArrowheads="1"/>
          </p:cNvPicPr>
          <p:nvPr/>
        </p:nvPicPr>
        <p:blipFill>
          <a:blip r:embed="rId4" cstate="print"/>
          <a:srcRect b="38457"/>
          <a:stretch>
            <a:fillRect/>
          </a:stretch>
        </p:blipFill>
        <p:spPr bwMode="auto">
          <a:xfrm>
            <a:off x="4389121" y="3523422"/>
            <a:ext cx="6640829" cy="242941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5636913" y="2295356"/>
            <a:ext cx="527668" cy="21189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700195" y="3072948"/>
            <a:ext cx="3047661" cy="792396"/>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通过同名作者能提高我们的查准率，使结果更加的准确。</a:t>
            </a:r>
          </a:p>
        </p:txBody>
      </p:sp>
      <p:sp>
        <p:nvSpPr>
          <p:cNvPr id="20" name="文本框 5"/>
          <p:cNvSpPr txBox="1"/>
          <p:nvPr/>
        </p:nvSpPr>
        <p:spPr>
          <a:xfrm>
            <a:off x="901886" y="333254"/>
            <a:ext cx="3467616"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传统检索</a:t>
            </a:r>
            <a:r>
              <a:rPr lang="zh-CN" altLang="en-US" sz="3200" b="0" dirty="0" smtClean="0">
                <a:solidFill>
                  <a:schemeClr val="bg1"/>
                </a:solidFill>
                <a:latin typeface="思源黑体 CN Bold" pitchFamily="34" charset="-122"/>
                <a:ea typeface="思源黑体 CN Bold" pitchFamily="34" charset="-122"/>
              </a:rPr>
              <a:t>流程演示</a:t>
            </a:r>
            <a:endParaRPr lang="en-US" altLang="zh-CN" sz="3200" b="0" dirty="0">
              <a:solidFill>
                <a:schemeClr val="bg1"/>
              </a:solidFill>
              <a:latin typeface="思源黑体 CN Bold" pitchFamily="34" charset="-122"/>
              <a:ea typeface="思源黑体 CN Bold" pitchFamily="34" charset="-122"/>
            </a:endParaRPr>
          </a:p>
        </p:txBody>
      </p:sp>
      <p:sp>
        <p:nvSpPr>
          <p:cNvPr id="15" name="矩形 14"/>
          <p:cNvSpPr/>
          <p:nvPr/>
        </p:nvSpPr>
        <p:spPr>
          <a:xfrm>
            <a:off x="707023" y="2644656"/>
            <a:ext cx="1467068"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同名作者</a:t>
            </a:r>
          </a:p>
        </p:txBody>
      </p:sp>
      <p:sp>
        <p:nvSpPr>
          <p:cNvPr id="17" name="矩形 16"/>
          <p:cNvSpPr/>
          <p:nvPr/>
        </p:nvSpPr>
        <p:spPr>
          <a:xfrm>
            <a:off x="682765" y="4047545"/>
            <a:ext cx="2660418" cy="646331"/>
          </a:xfrm>
          <a:prstGeom prst="rect">
            <a:avLst/>
          </a:prstGeom>
        </p:spPr>
        <p:txBody>
          <a:bodyPr wrap="square">
            <a:spAutoFit/>
          </a:bodyPr>
          <a:lstStyle/>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未剔除同名作者时，检索“张三”有</a:t>
            </a:r>
            <a:r>
              <a:rPr lang="en-US" altLang="zh-CN" sz="1200" dirty="0" smtClean="0">
                <a:solidFill>
                  <a:srgbClr val="02AFF3"/>
                </a:solidFill>
                <a:latin typeface="思源黑体 CN Bold" pitchFamily="34" charset="-122"/>
                <a:ea typeface="思源黑体 CN Bold" pitchFamily="34" charset="-122"/>
                <a:cs typeface="Arial" pitchFamily="34" charset="0"/>
              </a:rPr>
              <a:t>2103</a:t>
            </a:r>
            <a:r>
              <a:rPr lang="zh-CN" altLang="en-US" sz="1200" dirty="0" smtClean="0">
                <a:solidFill>
                  <a:srgbClr val="02AFF3"/>
                </a:solidFill>
                <a:latin typeface="思源黑体 CN Bold" pitchFamily="34" charset="-122"/>
                <a:ea typeface="思源黑体 CN Bold" pitchFamily="34" charset="-122"/>
                <a:cs typeface="Arial" pitchFamily="34" charset="0"/>
              </a:rPr>
              <a:t>篇结果。</a:t>
            </a:r>
            <a:endParaRPr lang="zh-CN" altLang="en-US" sz="1200" dirty="0" smtClean="0">
              <a:solidFill>
                <a:srgbClr val="02AFF3"/>
              </a:solidFill>
              <a:latin typeface="思源黑体 CN Bold" pitchFamily="34" charset="-122"/>
              <a:ea typeface="思源黑体 CN Bold" pitchFamily="34" charset="-122"/>
              <a:cs typeface="Arial" pitchFamily="34" charset="0"/>
            </a:endParaRPr>
          </a:p>
        </p:txBody>
      </p:sp>
      <p:sp>
        <p:nvSpPr>
          <p:cNvPr id="25" name="矩形 24"/>
          <p:cNvSpPr/>
          <p:nvPr/>
        </p:nvSpPr>
        <p:spPr>
          <a:xfrm>
            <a:off x="4905393" y="1853396"/>
            <a:ext cx="527668" cy="21189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682765" y="4742489"/>
            <a:ext cx="2660418" cy="617220"/>
          </a:xfrm>
          <a:prstGeom prst="rect">
            <a:avLst/>
          </a:prstGeom>
        </p:spPr>
        <p:txBody>
          <a:bodyPr wrap="square">
            <a:spAutoFit/>
          </a:bodyPr>
          <a:lstStyle/>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勾选同名作者，</a:t>
            </a:r>
            <a:r>
              <a:rPr lang="zh-CN" altLang="en-US" sz="1200" dirty="0" smtClean="0">
                <a:solidFill>
                  <a:srgbClr val="02AFF3"/>
                </a:solidFill>
                <a:latin typeface="思源黑体 CN Bold" pitchFamily="34" charset="-122"/>
                <a:ea typeface="思源黑体 CN Bold" pitchFamily="34" charset="-122"/>
                <a:cs typeface="Arial" pitchFamily="34" charset="0"/>
              </a:rPr>
              <a:t>并剔除了无关作者之后，</a:t>
            </a:r>
            <a:r>
              <a:rPr lang="zh-CN" altLang="en-US" sz="1200" dirty="0" smtClean="0">
                <a:solidFill>
                  <a:srgbClr val="02AFF3"/>
                </a:solidFill>
                <a:latin typeface="思源黑体 CN Bold" pitchFamily="34" charset="-122"/>
                <a:ea typeface="思源黑体 CN Bold" pitchFamily="34" charset="-122"/>
                <a:cs typeface="Arial" pitchFamily="34" charset="0"/>
              </a:rPr>
              <a:t>检索结果精确到了</a:t>
            </a:r>
            <a:r>
              <a:rPr lang="en-US" altLang="zh-CN" sz="1200" dirty="0" smtClean="0">
                <a:solidFill>
                  <a:srgbClr val="02AFF3"/>
                </a:solidFill>
                <a:latin typeface="思源黑体 CN Bold" pitchFamily="34" charset="-122"/>
                <a:ea typeface="思源黑体 CN Bold" pitchFamily="34" charset="-122"/>
                <a:cs typeface="Arial" pitchFamily="34" charset="0"/>
              </a:rPr>
              <a:t>5</a:t>
            </a:r>
            <a:r>
              <a:rPr lang="zh-CN" altLang="en-US" sz="1200" dirty="0" smtClean="0">
                <a:solidFill>
                  <a:srgbClr val="02AFF3"/>
                </a:solidFill>
                <a:latin typeface="思源黑体 CN Bold" pitchFamily="34" charset="-122"/>
                <a:ea typeface="思源黑体 CN Bold" pitchFamily="34" charset="-122"/>
                <a:cs typeface="Arial" pitchFamily="34" charset="0"/>
              </a:rPr>
              <a:t>篇。</a:t>
            </a:r>
            <a:endParaRPr lang="zh-CN" altLang="en-US" sz="1200" dirty="0" smtClean="0">
              <a:solidFill>
                <a:srgbClr val="02AFF3"/>
              </a:solidFill>
              <a:latin typeface="思源黑体 CN Bold" pitchFamily="34" charset="-122"/>
              <a:ea typeface="思源黑体 CN Bold" pitchFamily="34" charset="-122"/>
              <a:cs typeface="Arial" pitchFamily="34" charset="0"/>
            </a:endParaRPr>
          </a:p>
        </p:txBody>
      </p:sp>
      <p:sp>
        <p:nvSpPr>
          <p:cNvPr id="27" name="矩形 26"/>
          <p:cNvSpPr/>
          <p:nvPr/>
        </p:nvSpPr>
        <p:spPr>
          <a:xfrm>
            <a:off x="5630563" y="3982551"/>
            <a:ext cx="401937" cy="21189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874913" y="3521541"/>
            <a:ext cx="527668" cy="21189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4"/>
                                        </p:tgtEl>
                                        <p:attrNameLst>
                                          <p:attrName>style.visibility</p:attrName>
                                        </p:attrNameLst>
                                      </p:cBhvr>
                                      <p:to>
                                        <p:strVal val="visible"/>
                                      </p:to>
                                    </p:set>
                                    <p:animEffect transition="in" filter="fade">
                                      <p:cBhvr>
                                        <p:cTn id="10" dur="500"/>
                                        <p:tgtEl>
                                          <p:spTgt spid="1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7" grpId="0"/>
      <p:bldP spid="25" grpId="0" animBg="1"/>
      <p:bldP spid="26" grpId="0"/>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文本框 15"/>
          <p:cNvSpPr txBox="1"/>
          <p:nvPr/>
        </p:nvSpPr>
        <p:spPr>
          <a:xfrm>
            <a:off x="3447483" y="4289433"/>
            <a:ext cx="1723549" cy="1015663"/>
          </a:xfrm>
          <a:prstGeom prst="rect">
            <a:avLst/>
          </a:prstGeom>
          <a:noFill/>
        </p:spPr>
        <p:txBody>
          <a:bodyPr wrap="none" rtlCol="0">
            <a:spAutoFit/>
          </a:bodyPr>
          <a:lstStyle/>
          <a:p>
            <a:r>
              <a:rPr lang="zh-CN" altLang="en-US" sz="6000" dirty="0" smtClean="0">
                <a:solidFill>
                  <a:schemeClr val="accent1"/>
                </a:solidFill>
                <a:effectLst>
                  <a:innerShdw blurRad="63500" dist="50800" dir="18900000">
                    <a:prstClr val="black">
                      <a:alpha val="50000"/>
                    </a:prstClr>
                  </a:innerShdw>
                </a:effectLst>
                <a:latin typeface="思源黑体 CN Heavy" pitchFamily="34" charset="-122"/>
                <a:ea typeface="思源黑体 CN Heavy" pitchFamily="34" charset="-122"/>
              </a:rPr>
              <a:t>注意</a:t>
            </a:r>
            <a:endParaRPr lang="zh-CN" altLang="en-US" sz="6000" dirty="0">
              <a:solidFill>
                <a:schemeClr val="accent1"/>
              </a:solidFill>
              <a:effectLst>
                <a:innerShdw blurRad="63500" dist="50800" dir="18900000">
                  <a:prstClr val="black">
                    <a:alpha val="50000"/>
                  </a:prstClr>
                </a:innerShdw>
              </a:effectLst>
              <a:latin typeface="思源黑体 CN Heavy" pitchFamily="34" charset="-122"/>
              <a:ea typeface="思源黑体 CN Heavy" pitchFamily="34" charset="-122"/>
            </a:endParaRPr>
          </a:p>
        </p:txBody>
      </p:sp>
      <p:grpSp>
        <p:nvGrpSpPr>
          <p:cNvPr id="7" name="组合 9"/>
          <p:cNvGrpSpPr/>
          <p:nvPr/>
        </p:nvGrpSpPr>
        <p:grpSpPr>
          <a:xfrm>
            <a:off x="1362070" y="2440747"/>
            <a:ext cx="4622798" cy="3794953"/>
            <a:chOff x="502393" y="801721"/>
            <a:chExt cx="2142968" cy="1759208"/>
          </a:xfrm>
        </p:grpSpPr>
        <p:sp>
          <p:nvSpPr>
            <p:cNvPr id="11" name="椭圆 10"/>
            <p:cNvSpPr/>
            <p:nvPr/>
          </p:nvSpPr>
          <p:spPr>
            <a:xfrm rot="18931689">
              <a:off x="502393" y="1367343"/>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 name="直角三角形 11"/>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7"/>
          <p:cNvGrpSpPr/>
          <p:nvPr/>
        </p:nvGrpSpPr>
        <p:grpSpPr>
          <a:xfrm>
            <a:off x="1743448" y="2691424"/>
            <a:ext cx="1938714" cy="1938714"/>
            <a:chOff x="4293177" y="800101"/>
            <a:chExt cx="3605645" cy="3605645"/>
          </a:xfrm>
        </p:grpSpPr>
        <p:sp>
          <p:nvSpPr>
            <p:cNvPr id="19" name="椭圆 18"/>
            <p:cNvSpPr/>
            <p:nvPr/>
          </p:nvSpPr>
          <p:spPr>
            <a:xfrm>
              <a:off x="4293177" y="800101"/>
              <a:ext cx="3605645" cy="3605645"/>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311881" y="818805"/>
              <a:ext cx="3568237" cy="3568237"/>
            </a:xfrm>
            <a:prstGeom prst="ellipse">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26"/>
          <p:cNvSpPr txBox="1"/>
          <p:nvPr/>
        </p:nvSpPr>
        <p:spPr>
          <a:xfrm>
            <a:off x="7006004" y="3116512"/>
            <a:ext cx="2950796" cy="954107"/>
          </a:xfrm>
          <a:prstGeom prst="rect">
            <a:avLst/>
          </a:prstGeom>
          <a:noFill/>
        </p:spPr>
        <p:txBody>
          <a:bodyPr wrap="square" rtlCol="0">
            <a:spAutoFit/>
          </a:bodyPr>
          <a:lstStyle>
            <a:defPPr>
              <a:defRPr lang="zh-CN"/>
            </a:defPPr>
            <a:lvl1pPr>
              <a:defRPr sz="2800">
                <a:solidFill>
                  <a:schemeClr val="accent1"/>
                </a:solidFill>
              </a:defRPr>
            </a:lvl1pPr>
          </a:lstStyle>
          <a:p>
            <a:pPr algn="ctr"/>
            <a:r>
              <a:rPr lang="zh-CN" altLang="en-US" dirty="0" smtClean="0">
                <a:latin typeface="思源黑体 CN Bold" pitchFamily="34" charset="-122"/>
                <a:ea typeface="思源黑体 CN Bold" pitchFamily="34" charset="-122"/>
              </a:rPr>
              <a:t>题名、</a:t>
            </a:r>
            <a:r>
              <a:rPr lang="zh-CN" altLang="en-US" dirty="0" smtClean="0">
                <a:latin typeface="思源黑体 CN Bold" pitchFamily="34" charset="-122"/>
                <a:ea typeface="思源黑体 CN Bold" pitchFamily="34" charset="-122"/>
              </a:rPr>
              <a:t>关键词</a:t>
            </a:r>
            <a:r>
              <a:rPr lang="zh-CN" altLang="en-US" dirty="0" smtClean="0">
                <a:latin typeface="思源黑体 CN Bold" pitchFamily="34" charset="-122"/>
                <a:ea typeface="思源黑体 CN Bold" pitchFamily="34" charset="-122"/>
              </a:rPr>
              <a:t>和</a:t>
            </a:r>
            <a:r>
              <a:rPr lang="zh-CN" altLang="en-US" dirty="0" smtClean="0">
                <a:latin typeface="思源黑体 CN Bold" pitchFamily="34" charset="-122"/>
                <a:ea typeface="思源黑体 CN Bold" pitchFamily="34" charset="-122"/>
              </a:rPr>
              <a:t>题名或关键词</a:t>
            </a:r>
            <a:endParaRPr lang="en-US" altLang="zh-CN" dirty="0">
              <a:latin typeface="思源黑体 CN Bold" pitchFamily="34" charset="-122"/>
              <a:ea typeface="思源黑体 CN Bold" pitchFamily="34" charset="-122"/>
            </a:endParaRPr>
          </a:p>
        </p:txBody>
      </p:sp>
      <p:sp>
        <p:nvSpPr>
          <p:cNvPr id="32" name="矩形 31"/>
          <p:cNvSpPr/>
          <p:nvPr/>
        </p:nvSpPr>
        <p:spPr>
          <a:xfrm>
            <a:off x="6818832" y="2597602"/>
            <a:ext cx="3442767" cy="423065"/>
          </a:xfrm>
          <a:prstGeom prst="rect">
            <a:avLst/>
          </a:prstGeom>
        </p:spPr>
        <p:txBody>
          <a:bodyPr wrap="square">
            <a:spAutoFit/>
          </a:bodyPr>
          <a:lstStyle/>
          <a:p>
            <a:pPr>
              <a:lnSpc>
                <a:spcPct val="150000"/>
              </a:lnSpc>
            </a:pPr>
            <a:r>
              <a:rPr lang="zh-CN" altLang="en-US" sz="1600" dirty="0" smtClean="0">
                <a:solidFill>
                  <a:schemeClr val="tx1">
                    <a:lumMod val="75000"/>
                    <a:lumOff val="25000"/>
                  </a:schemeClr>
                </a:solidFill>
                <a:latin typeface="思源黑体 CN Medium" pitchFamily="34" charset="-122"/>
                <a:ea typeface="思源黑体 CN Medium" pitchFamily="34" charset="-122"/>
                <a:cs typeface="Arial" pitchFamily="34" charset="0"/>
              </a:rPr>
              <a:t>同义词功能只适用于三个检索入口</a:t>
            </a:r>
            <a:r>
              <a:rPr lang="zh-CN" altLang="en-US" sz="1600" dirty="0" smtClean="0">
                <a:solidFill>
                  <a:schemeClr val="tx1">
                    <a:lumMod val="75000"/>
                    <a:lumOff val="25000"/>
                  </a:schemeClr>
                </a:solidFill>
                <a:latin typeface="思源黑体 CN Medium" pitchFamily="34" charset="-122"/>
                <a:ea typeface="思源黑体 CN Medium" pitchFamily="34" charset="-122"/>
                <a:cs typeface="Arial" pitchFamily="34" charset="0"/>
              </a:rPr>
              <a:t>：</a:t>
            </a:r>
            <a:endParaRPr lang="zh-CN" altLang="en-US" sz="1600" dirty="0" smtClean="0">
              <a:solidFill>
                <a:schemeClr val="tx1">
                  <a:lumMod val="75000"/>
                  <a:lumOff val="25000"/>
                </a:schemeClr>
              </a:solidFill>
              <a:latin typeface="思源黑体 CN Medium" pitchFamily="34" charset="-122"/>
              <a:ea typeface="思源黑体 CN Medium" pitchFamily="34" charset="-122"/>
              <a:cs typeface="Arial" pitchFamily="34" charset="0"/>
            </a:endParaRPr>
          </a:p>
        </p:txBody>
      </p:sp>
      <p:sp>
        <p:nvSpPr>
          <p:cNvPr id="29" name="文本框 5"/>
          <p:cNvSpPr txBox="1"/>
          <p:nvPr/>
        </p:nvSpPr>
        <p:spPr>
          <a:xfrm>
            <a:off x="901886" y="333254"/>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传统检索</a:t>
            </a:r>
            <a:endParaRPr lang="en-US" altLang="zh-CN" sz="3200" b="0" dirty="0">
              <a:solidFill>
                <a:schemeClr val="bg1"/>
              </a:solidFill>
              <a:latin typeface="思源黑体 CN Bold" pitchFamily="34" charset="-122"/>
              <a:ea typeface="思源黑体 CN Bold" pitchFamily="34" charset="-122"/>
            </a:endParaRPr>
          </a:p>
        </p:txBody>
      </p:sp>
      <p:sp>
        <p:nvSpPr>
          <p:cNvPr id="33" name="文本框 15"/>
          <p:cNvSpPr txBox="1"/>
          <p:nvPr/>
        </p:nvSpPr>
        <p:spPr>
          <a:xfrm>
            <a:off x="2385867" y="3055434"/>
            <a:ext cx="1210588" cy="1323439"/>
          </a:xfrm>
          <a:prstGeom prst="rect">
            <a:avLst/>
          </a:prstGeom>
          <a:noFill/>
        </p:spPr>
        <p:txBody>
          <a:bodyPr wrap="none" rtlCol="0">
            <a:spAutoFit/>
          </a:bodyPr>
          <a:lstStyle/>
          <a:p>
            <a:r>
              <a:rPr lang="zh-CN" altLang="en-US" sz="8000" dirty="0" smtClean="0">
                <a:solidFill>
                  <a:schemeClr val="accent1"/>
                </a:solidFill>
                <a:effectLst>
                  <a:innerShdw blurRad="63500" dist="50800" dir="18900000">
                    <a:prstClr val="black">
                      <a:alpha val="50000"/>
                    </a:prstClr>
                  </a:innerShdw>
                </a:effectLst>
                <a:latin typeface="思源黑体 CN Heavy" pitchFamily="34" charset="-122"/>
                <a:ea typeface="思源黑体 CN Heavy" pitchFamily="34" charset="-122"/>
              </a:rPr>
              <a:t>！</a:t>
            </a:r>
            <a:endParaRPr lang="zh-CN" altLang="en-US" sz="8000" dirty="0">
              <a:solidFill>
                <a:schemeClr val="accent1"/>
              </a:solidFill>
              <a:effectLst>
                <a:innerShdw blurRad="63500" dist="50800" dir="18900000">
                  <a:prstClr val="black">
                    <a:alpha val="50000"/>
                  </a:prstClr>
                </a:innerShdw>
              </a:effectLst>
              <a:latin typeface="思源黑体 CN Heavy" pitchFamily="34" charset="-122"/>
              <a:ea typeface="思源黑体 CN Heavy" pitchFamily="34" charset="-122"/>
            </a:endParaRPr>
          </a:p>
        </p:txBody>
      </p:sp>
      <p:sp>
        <p:nvSpPr>
          <p:cNvPr id="21" name="矩形 20"/>
          <p:cNvSpPr/>
          <p:nvPr/>
        </p:nvSpPr>
        <p:spPr>
          <a:xfrm>
            <a:off x="6818832" y="4350202"/>
            <a:ext cx="3442767" cy="423065"/>
          </a:xfrm>
          <a:prstGeom prst="rect">
            <a:avLst/>
          </a:prstGeom>
        </p:spPr>
        <p:txBody>
          <a:bodyPr wrap="square">
            <a:spAutoFit/>
          </a:bodyPr>
          <a:lstStyle/>
          <a:p>
            <a:pPr>
              <a:lnSpc>
                <a:spcPct val="150000"/>
              </a:lnSpc>
            </a:pPr>
            <a:r>
              <a:rPr lang="zh-CN" altLang="en-US" sz="1600" dirty="0" smtClean="0">
                <a:solidFill>
                  <a:schemeClr val="tx1">
                    <a:lumMod val="75000"/>
                    <a:lumOff val="25000"/>
                  </a:schemeClr>
                </a:solidFill>
                <a:latin typeface="思源黑体 CN Medium" pitchFamily="34" charset="-122"/>
                <a:ea typeface="思源黑体 CN Medium" pitchFamily="34" charset="-122"/>
                <a:cs typeface="Arial" pitchFamily="34" charset="0"/>
              </a:rPr>
              <a:t>同名作者功能只适用于两个检索入口：</a:t>
            </a:r>
          </a:p>
        </p:txBody>
      </p:sp>
      <p:sp>
        <p:nvSpPr>
          <p:cNvPr id="22" name="文本框 26"/>
          <p:cNvSpPr txBox="1"/>
          <p:nvPr/>
        </p:nvSpPr>
        <p:spPr>
          <a:xfrm>
            <a:off x="7234604" y="4869112"/>
            <a:ext cx="2709496" cy="523220"/>
          </a:xfrm>
          <a:prstGeom prst="rect">
            <a:avLst/>
          </a:prstGeom>
          <a:noFill/>
        </p:spPr>
        <p:txBody>
          <a:bodyPr wrap="square" rtlCol="0">
            <a:spAutoFit/>
          </a:bodyPr>
          <a:lstStyle>
            <a:defPPr>
              <a:defRPr lang="zh-CN"/>
            </a:defPPr>
            <a:lvl1pPr>
              <a:defRPr sz="2800">
                <a:solidFill>
                  <a:schemeClr val="accent1"/>
                </a:solidFill>
              </a:defRPr>
            </a:lvl1pPr>
          </a:lstStyle>
          <a:p>
            <a:r>
              <a:rPr lang="zh-CN" altLang="en-US" dirty="0" smtClean="0">
                <a:latin typeface="思源黑体 CN Bold" pitchFamily="34" charset="-122"/>
                <a:ea typeface="思源黑体 CN Bold" pitchFamily="34" charset="-122"/>
              </a:rPr>
              <a:t>作者、第一</a:t>
            </a:r>
            <a:r>
              <a:rPr lang="zh-CN" altLang="en-US" dirty="0" smtClean="0">
                <a:latin typeface="思源黑体 CN Bold" pitchFamily="34" charset="-122"/>
                <a:ea typeface="思源黑体 CN Bold" pitchFamily="34" charset="-122"/>
              </a:rPr>
              <a:t>作者</a:t>
            </a:r>
            <a:endParaRPr lang="zh-CN" altLang="en-US" dirty="0" smtClean="0">
              <a:latin typeface="思源黑体 CN Bold" pitchFamily="34" charset="-122"/>
              <a:ea typeface="思源黑体 CN Bold" pitchFamily="34" charset="-122"/>
            </a:endParaRPr>
          </a:p>
        </p:txBody>
      </p:sp>
    </p:spTree>
    <p:extLst>
      <p:ext uri="{BB962C8B-B14F-4D97-AF65-F5344CB8AC3E}">
        <p14:creationId xmlns:p14="http://schemas.microsoft.com/office/powerpoint/2010/main" xmlns="" val="2751887976"/>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QQ截图20150319102403"/>
          <p:cNvPicPr>
            <a:picLocks noChangeAspect="1" noChangeArrowheads="1"/>
          </p:cNvPicPr>
          <p:nvPr/>
        </p:nvPicPr>
        <p:blipFill>
          <a:blip r:embed="rId3" cstate="print"/>
          <a:srcRect l="490" r="490"/>
          <a:stretch>
            <a:fillRect/>
          </a:stretch>
        </p:blipFill>
        <p:spPr bwMode="auto">
          <a:xfrm>
            <a:off x="3683000" y="1852534"/>
            <a:ext cx="7696200" cy="406566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高级检索</a:t>
            </a:r>
            <a:endParaRPr lang="en-US" altLang="zh-CN" sz="3200" b="0" dirty="0">
              <a:solidFill>
                <a:schemeClr val="bg1"/>
              </a:solidFill>
              <a:latin typeface="思源黑体 CN Bold" pitchFamily="34" charset="-122"/>
              <a:ea typeface="思源黑体 CN Bold" pitchFamily="34" charset="-122"/>
            </a:endParaRPr>
          </a:p>
        </p:txBody>
      </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662095" y="2596493"/>
            <a:ext cx="2805005" cy="1938992"/>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高级检索是一种比较专业的检索方式，检索功能非常丰富。它能实现复杂的逻辑组配检索，限定各种检索条件，以达到精确检索的目的。</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288" name="矩形 1287"/>
          <p:cNvSpPr/>
          <p:nvPr/>
        </p:nvSpPr>
        <p:spPr>
          <a:xfrm>
            <a:off x="684289" y="4641935"/>
            <a:ext cx="2636507" cy="381451"/>
          </a:xfrm>
          <a:prstGeom prst="rect">
            <a:avLst/>
          </a:prstGeom>
        </p:spPr>
        <p:txBody>
          <a:bodyPr wrap="square">
            <a:spAutoFit/>
          </a:bodyPr>
          <a:lstStyle/>
          <a:p>
            <a:pPr>
              <a:lnSpc>
                <a:spcPct val="150000"/>
              </a:lnSpc>
            </a:pPr>
            <a:r>
              <a:rPr lang="en-US" altLang="zh-CN" sz="1400" dirty="0" smtClean="0">
                <a:solidFill>
                  <a:srgbClr val="02AFF3"/>
                </a:solidFill>
                <a:latin typeface="思源黑体 CN Bold" pitchFamily="34" charset="-122"/>
                <a:ea typeface="思源黑体 CN Bold" pitchFamily="34" charset="-122"/>
                <a:cs typeface="Arial" pitchFamily="34" charset="0"/>
              </a:rPr>
              <a:t>A</a:t>
            </a:r>
            <a:r>
              <a:rPr lang="zh-CN" altLang="en-US" sz="1400" dirty="0" smtClean="0">
                <a:solidFill>
                  <a:srgbClr val="02AFF3"/>
                </a:solidFill>
                <a:latin typeface="思源黑体 CN Bold" pitchFamily="34" charset="-122"/>
                <a:ea typeface="思源黑体 CN Bold" pitchFamily="34" charset="-122"/>
                <a:cs typeface="Arial" pitchFamily="34" charset="0"/>
              </a:rPr>
              <a:t>：向导</a:t>
            </a:r>
            <a:r>
              <a:rPr lang="zh-CN" altLang="en-US" sz="1400" dirty="0" smtClean="0">
                <a:solidFill>
                  <a:srgbClr val="02AFF3"/>
                </a:solidFill>
                <a:latin typeface="思源黑体 CN Bold" pitchFamily="34" charset="-122"/>
                <a:ea typeface="思源黑体 CN Bold" pitchFamily="34" charset="-122"/>
                <a:cs typeface="Arial" pitchFamily="34" charset="0"/>
              </a:rPr>
              <a:t>式检索</a:t>
            </a:r>
          </a:p>
        </p:txBody>
      </p:sp>
      <p:grpSp>
        <p:nvGrpSpPr>
          <p:cNvPr id="16" name="组合 15"/>
          <p:cNvGrpSpPr/>
          <p:nvPr/>
        </p:nvGrpSpPr>
        <p:grpSpPr>
          <a:xfrm>
            <a:off x="4874184" y="2257610"/>
            <a:ext cx="5988782" cy="1641289"/>
            <a:chOff x="175184" y="2092510"/>
            <a:chExt cx="5988782" cy="1641289"/>
          </a:xfrm>
        </p:grpSpPr>
        <p:sp>
          <p:nvSpPr>
            <p:cNvPr id="17" name="矩形 16"/>
            <p:cNvSpPr/>
            <p:nvPr/>
          </p:nvSpPr>
          <p:spPr>
            <a:xfrm>
              <a:off x="175184" y="2092510"/>
              <a:ext cx="5285816" cy="1641289"/>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230"/>
            <p:cNvGrpSpPr/>
            <p:nvPr/>
          </p:nvGrpSpPr>
          <p:grpSpPr>
            <a:xfrm>
              <a:off x="5389781" y="2568684"/>
              <a:ext cx="774185" cy="776810"/>
              <a:chOff x="3612390" y="2447763"/>
              <a:chExt cx="835660" cy="835660"/>
            </a:xfrm>
          </p:grpSpPr>
          <p:grpSp>
            <p:nvGrpSpPr>
              <p:cNvPr id="19" name="组合 1226"/>
              <p:cNvGrpSpPr/>
              <p:nvPr/>
            </p:nvGrpSpPr>
            <p:grpSpPr>
              <a:xfrm>
                <a:off x="3612390" y="2447763"/>
                <a:ext cx="835660" cy="835660"/>
                <a:chOff x="8122422" y="2445351"/>
                <a:chExt cx="1938714" cy="1938714"/>
              </a:xfrm>
            </p:grpSpPr>
            <p:sp>
              <p:nvSpPr>
                <p:cNvPr id="22" name="椭圆 21"/>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23" name="椭圆 22"/>
                <p:cNvSpPr/>
                <p:nvPr/>
              </p:nvSpPr>
              <p:spPr>
                <a:xfrm>
                  <a:off x="8146796" y="2501530"/>
                  <a:ext cx="1826360" cy="1826363"/>
                </a:xfrm>
                <a:prstGeom prst="ellipse">
                  <a:avLst/>
                </a:prstGeom>
                <a:gradFill flip="none" rotWithShape="1">
                  <a:gsLst>
                    <a:gs pos="0">
                      <a:schemeClr val="accent5">
                        <a:lumMod val="0"/>
                        <a:lumOff val="100000"/>
                      </a:schemeClr>
                    </a:gs>
                    <a:gs pos="35000">
                      <a:srgbClr val="FFFFFF"/>
                    </a:gs>
                    <a:gs pos="68000">
                      <a:schemeClr val="bg1">
                        <a:lumMod val="85000"/>
                      </a:schemeClr>
                    </a:gs>
                    <a:gs pos="54000">
                      <a:srgbClr val="E9E9E9"/>
                    </a:gs>
                    <a:gs pos="95000">
                      <a:schemeClr val="bg1">
                        <a:lumMod val="65000"/>
                      </a:schemeClr>
                    </a:gs>
                  </a:gsLst>
                  <a:path path="circle">
                    <a:fillToRect t="100000" r="100000"/>
                  </a:path>
                  <a:tileRect l="-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21" name="文本框 1229"/>
              <p:cNvSpPr txBox="1"/>
              <p:nvPr/>
            </p:nvSpPr>
            <p:spPr>
              <a:xfrm>
                <a:off x="3797624" y="2508272"/>
                <a:ext cx="465192" cy="646331"/>
              </a:xfrm>
              <a:prstGeom prst="rect">
                <a:avLst/>
              </a:prstGeom>
              <a:noFill/>
            </p:spPr>
            <p:txBody>
              <a:bodyPr wrap="none" rtlCol="0">
                <a:spAutoFit/>
              </a:bodyPr>
              <a:lstStyle/>
              <a:p>
                <a:pPr algn="ctr"/>
                <a:r>
                  <a:rPr lang="en-US" altLang="zh-CN" sz="3600" b="1" dirty="0" smtClean="0">
                    <a:solidFill>
                      <a:schemeClr val="accent1"/>
                    </a:solidFill>
                    <a:effectLst>
                      <a:innerShdw blurRad="63500" dist="50800" dir="18900000">
                        <a:prstClr val="black">
                          <a:alpha val="50000"/>
                        </a:prstClr>
                      </a:innerShdw>
                    </a:effectLst>
                  </a:rPr>
                  <a:t>A</a:t>
                </a:r>
                <a:endParaRPr lang="zh-CN" altLang="en-US" sz="3600" b="1" dirty="0">
                  <a:solidFill>
                    <a:schemeClr val="accent1"/>
                  </a:solidFill>
                  <a:effectLst>
                    <a:innerShdw blurRad="63500" dist="50800" dir="18900000">
                      <a:prstClr val="black">
                        <a:alpha val="50000"/>
                      </a:prstClr>
                    </a:innerShdw>
                  </a:effectLst>
                </a:endParaRPr>
              </a:p>
            </p:txBody>
          </p:sp>
        </p:grpSp>
      </p:gr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500"/>
                                        <p:tgtEl>
                                          <p:spTgt spid="1288"/>
                                        </p:tgtEl>
                                      </p:cBhvr>
                                    </p:animEffect>
                                  </p:child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anim calcmode="lin" valueType="num">
                                      <p:cBhvr>
                                        <p:cTn id="11" dur="500" fill="hold"/>
                                        <p:tgtEl>
                                          <p:spTgt spid="16"/>
                                        </p:tgtEl>
                                        <p:attrNameLst>
                                          <p:attrName>ppt_x</p:attrName>
                                        </p:attrNameLst>
                                      </p:cBhvr>
                                      <p:tavLst>
                                        <p:tav tm="0">
                                          <p:val>
                                            <p:strVal val="#ppt_x"/>
                                          </p:val>
                                        </p:tav>
                                        <p:tav tm="100000">
                                          <p:val>
                                            <p:strVal val="#ppt_x"/>
                                          </p:val>
                                        </p:tav>
                                      </p:tavLst>
                                    </p:anim>
                                    <p:anim calcmode="lin" valueType="num">
                                      <p:cBhvr>
                                        <p:cTn id="1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QQ截图20150319102441"/>
          <p:cNvPicPr>
            <a:picLocks noChangeAspect="1" noChangeArrowheads="1"/>
          </p:cNvPicPr>
          <p:nvPr/>
        </p:nvPicPr>
        <p:blipFill>
          <a:blip r:embed="rId3" cstate="print"/>
          <a:srcRect/>
          <a:stretch>
            <a:fillRect/>
          </a:stretch>
        </p:blipFill>
        <p:spPr bwMode="auto">
          <a:xfrm>
            <a:off x="3773489" y="1955800"/>
            <a:ext cx="7788995" cy="402748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高级检索</a:t>
            </a:r>
            <a:endParaRPr lang="en-US" altLang="zh-CN" sz="3200" b="0" dirty="0">
              <a:solidFill>
                <a:schemeClr val="bg1"/>
              </a:solidFill>
              <a:latin typeface="思源黑体 CN Bold" pitchFamily="34" charset="-122"/>
              <a:ea typeface="思源黑体 CN Bold" pitchFamily="34" charset="-122"/>
            </a:endParaRPr>
          </a:p>
        </p:txBody>
      </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573195" y="2571093"/>
            <a:ext cx="2868505" cy="1938992"/>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除可选择逻辑运算、检索项、匹配度外，还可以进行相应字段扩展信息的限定，可定义非常复杂和精准的检索请求。最大程度的提高了检准率。</a:t>
            </a:r>
          </a:p>
        </p:txBody>
      </p:sp>
      <p:sp>
        <p:nvSpPr>
          <p:cNvPr id="1288" name="矩形 1287"/>
          <p:cNvSpPr/>
          <p:nvPr/>
        </p:nvSpPr>
        <p:spPr>
          <a:xfrm>
            <a:off x="608089" y="4603835"/>
            <a:ext cx="2636507" cy="415498"/>
          </a:xfrm>
          <a:prstGeom prst="rect">
            <a:avLst/>
          </a:prstGeom>
        </p:spPr>
        <p:txBody>
          <a:bodyPr wrap="square">
            <a:spAutoFit/>
          </a:bodyPr>
          <a:lstStyle/>
          <a:p>
            <a:pPr>
              <a:lnSpc>
                <a:spcPct val="150000"/>
              </a:lnSpc>
            </a:pPr>
            <a:r>
              <a:rPr lang="en-US" altLang="zh-CN" sz="1400" dirty="0" smtClean="0">
                <a:solidFill>
                  <a:srgbClr val="02AFF3"/>
                </a:solidFill>
                <a:latin typeface="思源黑体 CN Bold" pitchFamily="34" charset="-122"/>
                <a:ea typeface="思源黑体 CN Bold" pitchFamily="34" charset="-122"/>
                <a:cs typeface="Arial" pitchFamily="34" charset="0"/>
              </a:rPr>
              <a:t>B</a:t>
            </a:r>
            <a:r>
              <a:rPr lang="zh-CN" altLang="en-US" sz="1400" dirty="0" smtClean="0">
                <a:solidFill>
                  <a:srgbClr val="02AFF3"/>
                </a:solidFill>
                <a:latin typeface="思源黑体 CN Bold" pitchFamily="34" charset="-122"/>
                <a:ea typeface="思源黑体 CN Bold" pitchFamily="34" charset="-122"/>
                <a:cs typeface="Arial" pitchFamily="34" charset="0"/>
              </a:rPr>
              <a:t>：直接</a:t>
            </a:r>
            <a:r>
              <a:rPr lang="zh-CN" altLang="en-US" sz="1400" dirty="0" smtClean="0">
                <a:solidFill>
                  <a:srgbClr val="02AFF3"/>
                </a:solidFill>
                <a:latin typeface="思源黑体 CN Bold" pitchFamily="34" charset="-122"/>
                <a:ea typeface="思源黑体 CN Bold" pitchFamily="34" charset="-122"/>
                <a:cs typeface="Arial" pitchFamily="34" charset="0"/>
              </a:rPr>
              <a:t>输入检索式检索</a:t>
            </a:r>
          </a:p>
        </p:txBody>
      </p:sp>
      <p:grpSp>
        <p:nvGrpSpPr>
          <p:cNvPr id="10" name="组合 15"/>
          <p:cNvGrpSpPr/>
          <p:nvPr/>
        </p:nvGrpSpPr>
        <p:grpSpPr>
          <a:xfrm>
            <a:off x="3810000" y="1603484"/>
            <a:ext cx="7319666" cy="2117615"/>
            <a:chOff x="-1155700" y="2568684"/>
            <a:chExt cx="7319666" cy="2117615"/>
          </a:xfrm>
        </p:grpSpPr>
        <p:sp>
          <p:nvSpPr>
            <p:cNvPr id="17" name="矩形 16"/>
            <p:cNvSpPr/>
            <p:nvPr/>
          </p:nvSpPr>
          <p:spPr>
            <a:xfrm>
              <a:off x="-1155700" y="3045010"/>
              <a:ext cx="6756400" cy="1641289"/>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230"/>
            <p:cNvGrpSpPr/>
            <p:nvPr/>
          </p:nvGrpSpPr>
          <p:grpSpPr>
            <a:xfrm>
              <a:off x="5389781" y="2568684"/>
              <a:ext cx="774185" cy="776810"/>
              <a:chOff x="3612390" y="2447763"/>
              <a:chExt cx="835660" cy="835660"/>
            </a:xfrm>
          </p:grpSpPr>
          <p:grpSp>
            <p:nvGrpSpPr>
              <p:cNvPr id="12" name="组合 1226"/>
              <p:cNvGrpSpPr/>
              <p:nvPr/>
            </p:nvGrpSpPr>
            <p:grpSpPr>
              <a:xfrm>
                <a:off x="3612390" y="2447763"/>
                <a:ext cx="835660" cy="835660"/>
                <a:chOff x="8122422" y="2445351"/>
                <a:chExt cx="1938714" cy="1938714"/>
              </a:xfrm>
            </p:grpSpPr>
            <p:sp>
              <p:nvSpPr>
                <p:cNvPr id="22" name="椭圆 21"/>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23" name="椭圆 22"/>
                <p:cNvSpPr/>
                <p:nvPr/>
              </p:nvSpPr>
              <p:spPr>
                <a:xfrm>
                  <a:off x="8146796" y="2501530"/>
                  <a:ext cx="1826360" cy="1826363"/>
                </a:xfrm>
                <a:prstGeom prst="ellipse">
                  <a:avLst/>
                </a:prstGeom>
                <a:gradFill flip="none" rotWithShape="1">
                  <a:gsLst>
                    <a:gs pos="0">
                      <a:schemeClr val="accent5">
                        <a:lumMod val="0"/>
                        <a:lumOff val="100000"/>
                      </a:schemeClr>
                    </a:gs>
                    <a:gs pos="35000">
                      <a:srgbClr val="FFFFFF"/>
                    </a:gs>
                    <a:gs pos="68000">
                      <a:schemeClr val="bg1">
                        <a:lumMod val="85000"/>
                      </a:schemeClr>
                    </a:gs>
                    <a:gs pos="54000">
                      <a:srgbClr val="E9E9E9"/>
                    </a:gs>
                    <a:gs pos="95000">
                      <a:schemeClr val="bg1">
                        <a:lumMod val="65000"/>
                      </a:schemeClr>
                    </a:gs>
                  </a:gsLst>
                  <a:path path="circle">
                    <a:fillToRect t="100000" r="100000"/>
                  </a:path>
                  <a:tileRect l="-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21" name="文本框 1229"/>
              <p:cNvSpPr txBox="1"/>
              <p:nvPr/>
            </p:nvSpPr>
            <p:spPr>
              <a:xfrm>
                <a:off x="3791266" y="2508272"/>
                <a:ext cx="477907" cy="695296"/>
              </a:xfrm>
              <a:prstGeom prst="rect">
                <a:avLst/>
              </a:prstGeom>
              <a:noFill/>
            </p:spPr>
            <p:txBody>
              <a:bodyPr wrap="none" rtlCol="0">
                <a:spAutoFit/>
              </a:bodyPr>
              <a:lstStyle/>
              <a:p>
                <a:pPr algn="ctr"/>
                <a:r>
                  <a:rPr lang="en-US" altLang="zh-CN" sz="3600" b="1" dirty="0" smtClean="0">
                    <a:solidFill>
                      <a:schemeClr val="accent1"/>
                    </a:solidFill>
                    <a:effectLst>
                      <a:innerShdw blurRad="63500" dist="50800" dir="18900000">
                        <a:prstClr val="black">
                          <a:alpha val="50000"/>
                        </a:prstClr>
                      </a:innerShdw>
                    </a:effectLst>
                  </a:rPr>
                  <a:t>B</a:t>
                </a:r>
                <a:endParaRPr lang="zh-CN" altLang="en-US" sz="3600" b="1" dirty="0">
                  <a:solidFill>
                    <a:schemeClr val="accent1"/>
                  </a:solidFill>
                  <a:effectLst>
                    <a:innerShdw blurRad="63500" dist="50800" dir="18900000">
                      <a:prstClr val="black">
                        <a:alpha val="50000"/>
                      </a:prstClr>
                    </a:innerShdw>
                  </a:effectLst>
                </a:endParaRPr>
              </a:p>
            </p:txBody>
          </p:sp>
        </p:grpSp>
      </p:gr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500"/>
                                        <p:tgtEl>
                                          <p:spTgt spid="1288"/>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cstate="print"/>
          <a:srcRect/>
          <a:stretch>
            <a:fillRect/>
          </a:stretch>
        </p:blipFill>
        <p:spPr bwMode="auto">
          <a:xfrm>
            <a:off x="3390900" y="1495165"/>
            <a:ext cx="7759700" cy="498183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期刊导航</a:t>
            </a:r>
            <a:endParaRPr lang="en-US" altLang="zh-CN" sz="3200" b="0" dirty="0">
              <a:solidFill>
                <a:schemeClr val="bg1"/>
              </a:solidFill>
              <a:latin typeface="思源黑体 CN Bold" pitchFamily="34" charset="-122"/>
              <a:ea typeface="思源黑体 CN Bold" pitchFamily="34" charset="-122"/>
            </a:endParaRPr>
          </a:p>
        </p:txBody>
      </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547795" y="2342493"/>
            <a:ext cx="2500205" cy="1569660"/>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以具体期刊为检索对象，直接查找到某一本期刊，并且按年、按期对期刊进行浏览阅读。</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288" name="矩形 1287"/>
          <p:cNvSpPr/>
          <p:nvPr/>
        </p:nvSpPr>
        <p:spPr>
          <a:xfrm>
            <a:off x="569989" y="4172035"/>
            <a:ext cx="2636507" cy="1384995"/>
          </a:xfrm>
          <a:prstGeom prst="rect">
            <a:avLst/>
          </a:prstGeom>
        </p:spPr>
        <p:txBody>
          <a:bodyPr wrap="square">
            <a:spAutoFit/>
          </a:bodyPr>
          <a:lstStyle/>
          <a:p>
            <a:pPr>
              <a:lnSpc>
                <a:spcPct val="150000"/>
              </a:lnSpc>
            </a:pPr>
            <a:r>
              <a:rPr lang="zh-CN" altLang="en-US" sz="1400" dirty="0" smtClean="0">
                <a:solidFill>
                  <a:srgbClr val="02AFF3"/>
                </a:solidFill>
                <a:latin typeface="思源黑体 CN Bold" pitchFamily="34" charset="-122"/>
                <a:ea typeface="思源黑体 CN Bold" pitchFamily="34" charset="-122"/>
                <a:cs typeface="Arial" pitchFamily="34" charset="0"/>
              </a:rPr>
              <a:t>如果想找某学科、专业的一类型期刊的话，可以使用下面的导航来查找</a:t>
            </a:r>
            <a:r>
              <a:rPr lang="zh-CN" altLang="en-US" sz="1400" dirty="0" smtClean="0">
                <a:solidFill>
                  <a:srgbClr val="02AFF3"/>
                </a:solidFill>
                <a:latin typeface="思源黑体 CN Bold" pitchFamily="34" charset="-122"/>
                <a:ea typeface="思源黑体 CN Bold" pitchFamily="34" charset="-122"/>
                <a:cs typeface="Arial" pitchFamily="34" charset="0"/>
              </a:rPr>
              <a:t>。</a:t>
            </a:r>
            <a:endParaRPr lang="en-US" altLang="zh-CN" sz="1400" dirty="0" smtClean="0">
              <a:solidFill>
                <a:srgbClr val="02AFF3"/>
              </a:solidFill>
              <a:latin typeface="思源黑体 CN Bold" pitchFamily="34" charset="-122"/>
              <a:ea typeface="思源黑体 CN Bold" pitchFamily="34" charset="-122"/>
              <a:cs typeface="Arial" pitchFamily="34" charset="0"/>
            </a:endParaRPr>
          </a:p>
          <a:p>
            <a:pPr>
              <a:lnSpc>
                <a:spcPct val="150000"/>
              </a:lnSpc>
            </a:pPr>
            <a:r>
              <a:rPr lang="zh-CN" altLang="en-US" sz="1400" dirty="0" smtClean="0">
                <a:solidFill>
                  <a:srgbClr val="02AFF3"/>
                </a:solidFill>
                <a:latin typeface="思源黑体 CN Bold" pitchFamily="34" charset="-122"/>
                <a:ea typeface="思源黑体 CN Bold" pitchFamily="34" charset="-122"/>
                <a:cs typeface="Arial" pitchFamily="34" charset="0"/>
              </a:rPr>
              <a:t>我们以“中国医学”</a:t>
            </a:r>
            <a:r>
              <a:rPr lang="zh-CN" altLang="en-US" sz="1400" dirty="0" smtClean="0">
                <a:solidFill>
                  <a:srgbClr val="02AFF3"/>
                </a:solidFill>
                <a:latin typeface="思源黑体 CN Bold" pitchFamily="34" charset="-122"/>
                <a:ea typeface="思源黑体 CN Bold" pitchFamily="34" charset="-122"/>
                <a:cs typeface="Arial" pitchFamily="34" charset="0"/>
              </a:rPr>
              <a:t>为</a:t>
            </a:r>
            <a:r>
              <a:rPr lang="zh-CN" altLang="en-US" sz="1400" dirty="0" smtClean="0">
                <a:solidFill>
                  <a:srgbClr val="02AFF3"/>
                </a:solidFill>
                <a:latin typeface="思源黑体 CN Bold" pitchFamily="34" charset="-122"/>
                <a:ea typeface="思源黑体 CN Bold" pitchFamily="34" charset="-122"/>
                <a:cs typeface="Arial" pitchFamily="34" charset="0"/>
              </a:rPr>
              <a:t>例。</a:t>
            </a:r>
            <a:endParaRPr lang="zh-CN" altLang="en-US" sz="1400" dirty="0" smtClean="0">
              <a:solidFill>
                <a:srgbClr val="02AFF3"/>
              </a:solidFill>
              <a:latin typeface="思源黑体 CN Bold" pitchFamily="34" charset="-122"/>
              <a:ea typeface="思源黑体 CN Bold" pitchFamily="34" charset="-122"/>
              <a:cs typeface="Arial" pitchFamily="34" charset="0"/>
            </a:endParaRPr>
          </a:p>
        </p:txBody>
      </p:sp>
      <p:sp>
        <p:nvSpPr>
          <p:cNvPr id="16" name="矩形 15"/>
          <p:cNvSpPr/>
          <p:nvPr/>
        </p:nvSpPr>
        <p:spPr>
          <a:xfrm>
            <a:off x="5192413" y="3430101"/>
            <a:ext cx="855962" cy="217974"/>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500"/>
                                        <p:tgtEl>
                                          <p:spTgt spid="12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期刊导航</a:t>
            </a:r>
            <a:endParaRPr lang="en-US" altLang="zh-CN" sz="3200" b="0" dirty="0">
              <a:solidFill>
                <a:schemeClr val="bg1"/>
              </a:solidFill>
              <a:latin typeface="思源黑体 CN Bold" pitchFamily="34" charset="-122"/>
              <a:ea typeface="思源黑体 CN Bold" pitchFamily="34" charset="-122"/>
            </a:endParaRPr>
          </a:p>
        </p:txBody>
      </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816019" y="3155293"/>
            <a:ext cx="3084405" cy="2308324"/>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可以看到中国医学下面包含有</a:t>
            </a:r>
            <a:r>
              <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rPr>
              <a:t>179</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种的</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期刊。</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可以更多的选择核心期刊所发表的文章，这些文章有着更高的学术水平以及研究价值。点击上方的核心期刊可以筛选出具体的期刊出来。</a:t>
            </a:r>
          </a:p>
        </p:txBody>
      </p:sp>
      <p:sp>
        <p:nvSpPr>
          <p:cNvPr id="1288" name="矩形 1287"/>
          <p:cNvSpPr/>
          <p:nvPr/>
        </p:nvSpPr>
        <p:spPr>
          <a:xfrm>
            <a:off x="1223785" y="2406735"/>
            <a:ext cx="2929115" cy="704616"/>
          </a:xfrm>
          <a:prstGeom prst="rect">
            <a:avLst/>
          </a:prstGeom>
        </p:spPr>
        <p:txBody>
          <a:bodyPr wrap="square">
            <a:spAutoFit/>
          </a:bodyPr>
          <a:lstStyle/>
          <a:p>
            <a:pPr>
              <a:lnSpc>
                <a:spcPct val="150000"/>
              </a:lnSpc>
            </a:pPr>
            <a:r>
              <a:rPr lang="zh-CN" altLang="en-US" sz="1400" dirty="0" smtClean="0">
                <a:solidFill>
                  <a:srgbClr val="02AFF3"/>
                </a:solidFill>
                <a:latin typeface="思源黑体 CN Bold" pitchFamily="34" charset="-122"/>
                <a:ea typeface="思源黑体 CN Bold" pitchFamily="34" charset="-122"/>
                <a:cs typeface="Arial" pitchFamily="34" charset="0"/>
              </a:rPr>
              <a:t>代表</a:t>
            </a:r>
            <a:r>
              <a:rPr lang="zh-CN" altLang="en-US" sz="1400" dirty="0" smtClean="0">
                <a:solidFill>
                  <a:srgbClr val="02AFF3"/>
                </a:solidFill>
                <a:latin typeface="思源黑体 CN Bold" pitchFamily="34" charset="-122"/>
                <a:ea typeface="思源黑体 CN Bold" pitchFamily="34" charset="-122"/>
                <a:cs typeface="Arial" pitchFamily="34" charset="0"/>
              </a:rPr>
              <a:t>着属于一般性的学术期刊</a:t>
            </a:r>
            <a:r>
              <a:rPr lang="zh-CN" altLang="en-US" sz="1400" dirty="0" smtClean="0">
                <a:solidFill>
                  <a:srgbClr val="02AFF3"/>
                </a:solidFill>
                <a:latin typeface="思源黑体 CN Bold" pitchFamily="34" charset="-122"/>
                <a:ea typeface="思源黑体 CN Bold" pitchFamily="34" charset="-122"/>
                <a:cs typeface="Arial" pitchFamily="34" charset="0"/>
              </a:rPr>
              <a:t>，</a:t>
            </a:r>
            <a:endParaRPr lang="en-US" altLang="zh-CN" sz="1400" dirty="0" smtClean="0">
              <a:solidFill>
                <a:srgbClr val="02AFF3"/>
              </a:solidFill>
              <a:latin typeface="思源黑体 CN Bold" pitchFamily="34" charset="-122"/>
              <a:ea typeface="思源黑体 CN Bold" pitchFamily="34" charset="-122"/>
              <a:cs typeface="Arial" pitchFamily="34" charset="0"/>
            </a:endParaRPr>
          </a:p>
          <a:p>
            <a:pPr>
              <a:lnSpc>
                <a:spcPct val="150000"/>
              </a:lnSpc>
            </a:pPr>
            <a:r>
              <a:rPr lang="zh-CN" altLang="en-US" sz="1400" dirty="0" smtClean="0">
                <a:solidFill>
                  <a:srgbClr val="02AFF3"/>
                </a:solidFill>
                <a:latin typeface="思源黑体 CN Bold" pitchFamily="34" charset="-122"/>
                <a:ea typeface="思源黑体 CN Bold" pitchFamily="34" charset="-122"/>
                <a:cs typeface="Arial" pitchFamily="34" charset="0"/>
              </a:rPr>
              <a:t>代表</a:t>
            </a:r>
            <a:r>
              <a:rPr lang="zh-CN" altLang="en-US" sz="1400" dirty="0" smtClean="0">
                <a:solidFill>
                  <a:srgbClr val="02AFF3"/>
                </a:solidFill>
                <a:latin typeface="思源黑体 CN Bold" pitchFamily="34" charset="-122"/>
                <a:ea typeface="思源黑体 CN Bold" pitchFamily="34" charset="-122"/>
                <a:cs typeface="Arial" pitchFamily="34" charset="0"/>
              </a:rPr>
              <a:t>着属于核心期刊。</a:t>
            </a:r>
            <a:endParaRPr lang="zh-CN" altLang="en-US" sz="1400" dirty="0" smtClean="0">
              <a:solidFill>
                <a:srgbClr val="02AFF3"/>
              </a:solidFill>
              <a:latin typeface="思源黑体 CN Bold" pitchFamily="34" charset="-122"/>
              <a:ea typeface="思源黑体 CN Bold" pitchFamily="34" charset="-122"/>
              <a:cs typeface="Arial" pitchFamily="34" charset="0"/>
            </a:endParaRPr>
          </a:p>
        </p:txBody>
      </p:sp>
      <p:pic>
        <p:nvPicPr>
          <p:cNvPr id="13" name="Picture 4"/>
          <p:cNvPicPr>
            <a:picLocks noChangeAspect="1" noChangeArrowheads="1"/>
          </p:cNvPicPr>
          <p:nvPr/>
        </p:nvPicPr>
        <p:blipFill>
          <a:blip r:embed="rId3" cstate="print"/>
          <a:srcRect b="2078"/>
          <a:stretch>
            <a:fillRect/>
          </a:stretch>
        </p:blipFill>
        <p:spPr bwMode="auto">
          <a:xfrm>
            <a:off x="4747260" y="1549400"/>
            <a:ext cx="6491510" cy="483920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Picture 4"/>
          <p:cNvPicPr>
            <a:picLocks noChangeAspect="1" noChangeArrowheads="1"/>
          </p:cNvPicPr>
          <p:nvPr/>
        </p:nvPicPr>
        <p:blipFill>
          <a:blip r:embed="rId3" cstate="print"/>
          <a:srcRect l="5001" t="42692" r="91841" b="53523"/>
          <a:stretch>
            <a:fillRect/>
          </a:stretch>
        </p:blipFill>
        <p:spPr bwMode="auto">
          <a:xfrm>
            <a:off x="939654" y="2470162"/>
            <a:ext cx="288817" cy="263513"/>
          </a:xfrm>
          <a:prstGeom prst="rect">
            <a:avLst/>
          </a:prstGeom>
          <a:noFill/>
          <a:ln w="9525">
            <a:noFill/>
            <a:miter lim="800000"/>
            <a:headEnd/>
            <a:tailEnd/>
          </a:ln>
        </p:spPr>
      </p:pic>
      <p:pic>
        <p:nvPicPr>
          <p:cNvPr id="16" name="Picture 4"/>
          <p:cNvPicPr>
            <a:picLocks noChangeAspect="1" noChangeArrowheads="1"/>
          </p:cNvPicPr>
          <p:nvPr/>
        </p:nvPicPr>
        <p:blipFill>
          <a:blip r:embed="rId3" cstate="print"/>
          <a:srcRect l="69166" t="20799" r="27709" b="75280"/>
          <a:stretch>
            <a:fillRect/>
          </a:stretch>
        </p:blipFill>
        <p:spPr bwMode="auto">
          <a:xfrm>
            <a:off x="942675" y="2809927"/>
            <a:ext cx="285796" cy="272998"/>
          </a:xfrm>
          <a:prstGeom prst="rect">
            <a:avLst/>
          </a:prstGeom>
          <a:noFill/>
          <a:ln w="9525">
            <a:noFill/>
            <a:miter lim="800000"/>
            <a:headEnd/>
            <a:tailEnd/>
          </a:ln>
        </p:spPr>
      </p:pic>
      <p:sp>
        <p:nvSpPr>
          <p:cNvPr id="17" name="矩形 16"/>
          <p:cNvSpPr/>
          <p:nvPr/>
        </p:nvSpPr>
        <p:spPr>
          <a:xfrm>
            <a:off x="7825884" y="2540084"/>
            <a:ext cx="1281539" cy="227499"/>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4"/>
          <p:cNvPicPr>
            <a:picLocks noChangeAspect="1" noChangeArrowheads="1"/>
          </p:cNvPicPr>
          <p:nvPr/>
        </p:nvPicPr>
        <p:blipFill>
          <a:blip r:embed="rId4" cstate="print"/>
          <a:srcRect/>
          <a:stretch>
            <a:fillRect/>
          </a:stretch>
        </p:blipFill>
        <p:spPr bwMode="auto">
          <a:xfrm>
            <a:off x="4724955" y="2207464"/>
            <a:ext cx="6516069" cy="4181144"/>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500"/>
                                        <p:tgtEl>
                                          <p:spTgt spid="128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2" presetClass="entr" presetSubtype="4" fill="hold" nodeType="afterEffect">
                                  <p:stCondLst>
                                    <p:cond delay="10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ppt_x"/>
                                          </p:val>
                                        </p:tav>
                                        <p:tav tm="100000">
                                          <p:val>
                                            <p:strVal val="#ppt_x"/>
                                          </p:val>
                                        </p:tav>
                                      </p:tavLst>
                                    </p:anim>
                                    <p:anim calcmode="lin" valueType="num">
                                      <p:cBhvr additive="base">
                                        <p:cTn id="23"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a:blip r:embed="rId3" cstate="print"/>
          <a:srcRect/>
          <a:stretch>
            <a:fillRect/>
          </a:stretch>
        </p:blipFill>
        <p:spPr bwMode="auto">
          <a:xfrm>
            <a:off x="4867784" y="1344643"/>
            <a:ext cx="6019672" cy="530609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7451679" y="1980426"/>
            <a:ext cx="1155873" cy="275093"/>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974515" y="3060756"/>
            <a:ext cx="3047661" cy="1569660"/>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可以看到该本期刊的最新一期收录的封面，以及期刊的</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信息、数据库</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收录情况等等。而期刊文章是按照年、期进行浏览阅读。</a:t>
            </a:r>
          </a:p>
        </p:txBody>
      </p:sp>
      <p:sp>
        <p:nvSpPr>
          <p:cNvPr id="15" name="矩形 14"/>
          <p:cNvSpPr/>
          <p:nvPr/>
        </p:nvSpPr>
        <p:spPr>
          <a:xfrm>
            <a:off x="981343" y="2559312"/>
            <a:ext cx="1787669"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期刊细览页</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sp>
        <p:nvSpPr>
          <p:cNvPr id="17" name="矩形 16"/>
          <p:cNvSpPr/>
          <p:nvPr/>
        </p:nvSpPr>
        <p:spPr>
          <a:xfrm>
            <a:off x="1033285" y="4669337"/>
            <a:ext cx="2660418" cy="340221"/>
          </a:xfrm>
          <a:prstGeom prst="rect">
            <a:avLst/>
          </a:prstGeom>
        </p:spPr>
        <p:txBody>
          <a:bodyPr wrap="square">
            <a:spAutoFit/>
          </a:bodyPr>
          <a:lstStyle/>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查看</a:t>
            </a:r>
            <a:r>
              <a:rPr lang="zh-CN" altLang="en-US" sz="1200" dirty="0" smtClean="0">
                <a:solidFill>
                  <a:srgbClr val="02AFF3"/>
                </a:solidFill>
                <a:latin typeface="思源黑体 CN Bold" pitchFamily="34" charset="-122"/>
                <a:ea typeface="思源黑体 CN Bold" pitchFamily="34" charset="-122"/>
                <a:cs typeface="Arial" pitchFamily="34" charset="0"/>
              </a:rPr>
              <a:t>期刊</a:t>
            </a:r>
            <a:r>
              <a:rPr lang="zh-CN" altLang="en-US" sz="1200" dirty="0" smtClean="0">
                <a:solidFill>
                  <a:srgbClr val="02AFF3"/>
                </a:solidFill>
                <a:latin typeface="思源黑体 CN Bold" pitchFamily="34" charset="-122"/>
                <a:ea typeface="思源黑体 CN Bold" pitchFamily="34" charset="-122"/>
                <a:cs typeface="Arial" pitchFamily="34" charset="0"/>
              </a:rPr>
              <a:t>引证报告</a:t>
            </a:r>
          </a:p>
        </p:txBody>
      </p:sp>
      <p:sp>
        <p:nvSpPr>
          <p:cNvPr id="18"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期刊导航</a:t>
            </a:r>
            <a:endParaRPr lang="en-US" altLang="zh-CN" sz="3200" b="0" dirty="0">
              <a:solidFill>
                <a:schemeClr val="bg1"/>
              </a:solidFill>
              <a:latin typeface="思源黑体 CN Bold" pitchFamily="34" charset="-122"/>
              <a:ea typeface="思源黑体 CN Bold" pitchFamily="34" charset="-122"/>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4"/>
                                        </p:tgtEl>
                                        <p:attrNameLst>
                                          <p:attrName>style.visibility</p:attrName>
                                        </p:attrNameLst>
                                      </p:cBhvr>
                                      <p:to>
                                        <p:strVal val="visible"/>
                                      </p:to>
                                    </p:set>
                                    <p:animEffect transition="in" filter="fade">
                                      <p:cBhvr>
                                        <p:cTn id="10" dur="500"/>
                                        <p:tgtEl>
                                          <p:spTgt spid="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3" cstate="print"/>
          <a:srcRect/>
          <a:stretch>
            <a:fillRect/>
          </a:stretch>
        </p:blipFill>
        <p:spPr bwMode="auto">
          <a:xfrm>
            <a:off x="4108704" y="1499616"/>
            <a:ext cx="7356105" cy="488143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669715" y="3024180"/>
            <a:ext cx="3047661" cy="2269724"/>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期刊的引证报告，通过各个专业的指标数据，综合的评价期刊的学术影响力，可以帮助研究人员迅速了解科学研究的相对影响，为科研绩效的评价提供了一定程度的定量依据，</a:t>
            </a:r>
          </a:p>
        </p:txBody>
      </p:sp>
      <p:sp>
        <p:nvSpPr>
          <p:cNvPr id="15" name="矩形 14"/>
          <p:cNvSpPr/>
          <p:nvPr/>
        </p:nvSpPr>
        <p:spPr>
          <a:xfrm>
            <a:off x="676543" y="2522736"/>
            <a:ext cx="2108269"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期刊引证报告</a:t>
            </a:r>
          </a:p>
        </p:txBody>
      </p:sp>
      <p:sp>
        <p:nvSpPr>
          <p:cNvPr id="18"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期刊导航</a:t>
            </a:r>
            <a:endParaRPr lang="en-US" altLang="zh-CN" sz="3200" b="0" dirty="0">
              <a:solidFill>
                <a:schemeClr val="bg1"/>
              </a:solidFill>
              <a:latin typeface="思源黑体 CN Bold" pitchFamily="34" charset="-122"/>
              <a:ea typeface="思源黑体 CN Bold" pitchFamily="34" charset="-122"/>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3" cstate="print"/>
          <a:srcRect/>
          <a:stretch>
            <a:fillRect/>
          </a:stretch>
        </p:blipFill>
        <p:spPr bwMode="auto">
          <a:xfrm>
            <a:off x="4840223" y="2015216"/>
            <a:ext cx="6291073" cy="403895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6537279" y="3072384"/>
            <a:ext cx="1033953" cy="256031"/>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462451" y="3536244"/>
            <a:ext cx="3414605" cy="830997"/>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除了中国的数据库</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，系统中也</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包含了很多国外的</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数据库</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p>
        </p:txBody>
      </p:sp>
      <p:sp>
        <p:nvSpPr>
          <p:cNvPr id="15" name="矩形 14"/>
          <p:cNvSpPr/>
          <p:nvPr/>
        </p:nvSpPr>
        <p:spPr>
          <a:xfrm>
            <a:off x="444895" y="3046992"/>
            <a:ext cx="3390672"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国内外数据库收录导航</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sp>
        <p:nvSpPr>
          <p:cNvPr id="17" name="矩形 16"/>
          <p:cNvSpPr/>
          <p:nvPr/>
        </p:nvSpPr>
        <p:spPr>
          <a:xfrm>
            <a:off x="460260" y="4364537"/>
            <a:ext cx="2795003" cy="646331"/>
          </a:xfrm>
          <a:prstGeom prst="rect">
            <a:avLst/>
          </a:prstGeom>
        </p:spPr>
        <p:txBody>
          <a:bodyPr wrap="square">
            <a:spAutoFit/>
          </a:bodyPr>
          <a:lstStyle/>
          <a:p>
            <a:pPr>
              <a:lnSpc>
                <a:spcPct val="150000"/>
              </a:lnSpc>
            </a:pPr>
            <a:r>
              <a:rPr lang="zh-CN" altLang="en-US" sz="1200" dirty="0" smtClean="0">
                <a:solidFill>
                  <a:srgbClr val="02AFF3"/>
                </a:solidFill>
                <a:latin typeface="思源黑体 CN Bold" pitchFamily="34" charset="-122"/>
                <a:ea typeface="思源黑体 CN Bold" pitchFamily="34" charset="-122"/>
                <a:cs typeface="Arial" pitchFamily="34" charset="0"/>
              </a:rPr>
              <a:t>可以看到这个外文数据库所搜录的中文科技期刊。</a:t>
            </a:r>
          </a:p>
        </p:txBody>
      </p:sp>
      <p:sp>
        <p:nvSpPr>
          <p:cNvPr id="18"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期刊导航</a:t>
            </a:r>
            <a:endParaRPr lang="en-US" altLang="zh-CN" sz="3200" b="0" dirty="0">
              <a:solidFill>
                <a:schemeClr val="bg1"/>
              </a:solidFill>
              <a:latin typeface="思源黑体 CN Bold" pitchFamily="34" charset="-122"/>
              <a:ea typeface="思源黑体 CN Bold" pitchFamily="34" charset="-122"/>
            </a:endParaRPr>
          </a:p>
        </p:txBody>
      </p:sp>
      <p:pic>
        <p:nvPicPr>
          <p:cNvPr id="20" name="Picture 2"/>
          <p:cNvPicPr>
            <a:picLocks noChangeAspect="1" noChangeArrowheads="1"/>
          </p:cNvPicPr>
          <p:nvPr/>
        </p:nvPicPr>
        <p:blipFill>
          <a:blip r:embed="rId4" cstate="print"/>
          <a:srcRect/>
          <a:stretch>
            <a:fillRect/>
          </a:stretch>
        </p:blipFill>
        <p:spPr>
          <a:xfrm>
            <a:off x="4828032" y="1341120"/>
            <a:ext cx="6349035" cy="5516880"/>
          </a:xfrm>
          <a:prstGeom prst="rect">
            <a:avLst/>
          </a:prstGeom>
          <a:noFill/>
          <a:effectLst>
            <a:outerShdw blurRad="50800" dist="38100" dir="2700000" algn="tl" rotWithShape="0">
              <a:prstClr val="black">
                <a:alpha val="40000"/>
              </a:prstClr>
            </a:outerShdw>
          </a:effectLst>
        </p:spPr>
      </p:pic>
      <p:sp>
        <p:nvSpPr>
          <p:cNvPr id="21" name="矩形 20"/>
          <p:cNvSpPr/>
          <p:nvPr/>
        </p:nvSpPr>
        <p:spPr>
          <a:xfrm>
            <a:off x="4940127" y="6156960"/>
            <a:ext cx="1802049" cy="268224"/>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4"/>
          <p:cNvPicPr>
            <a:picLocks noChangeAspect="1" noChangeArrowheads="1"/>
          </p:cNvPicPr>
          <p:nvPr/>
        </p:nvPicPr>
        <p:blipFill>
          <a:blip r:embed="rId5" cstate="print"/>
          <a:srcRect/>
          <a:stretch>
            <a:fillRect/>
          </a:stretch>
        </p:blipFill>
        <p:spPr bwMode="auto">
          <a:xfrm>
            <a:off x="4108704" y="1344517"/>
            <a:ext cx="7717536" cy="5513483"/>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7"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1267123" y="3914196"/>
            <a:ext cx="2756237" cy="461665"/>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按地区对期刊进行查找。</a:t>
            </a:r>
          </a:p>
        </p:txBody>
      </p:sp>
      <p:sp>
        <p:nvSpPr>
          <p:cNvPr id="15" name="矩形 14"/>
          <p:cNvSpPr/>
          <p:nvPr/>
        </p:nvSpPr>
        <p:spPr>
          <a:xfrm>
            <a:off x="1261759" y="3412752"/>
            <a:ext cx="2108269"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地区分布导航</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sp>
        <p:nvSpPr>
          <p:cNvPr id="18"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期刊导航</a:t>
            </a:r>
            <a:endParaRPr lang="en-US" altLang="zh-CN" sz="3200" b="0" dirty="0">
              <a:solidFill>
                <a:schemeClr val="bg1"/>
              </a:solidFill>
              <a:latin typeface="思源黑体 CN Bold" pitchFamily="34" charset="-122"/>
              <a:ea typeface="思源黑体 CN Bold" pitchFamily="34" charset="-122"/>
            </a:endParaRPr>
          </a:p>
        </p:txBody>
      </p:sp>
      <p:pic>
        <p:nvPicPr>
          <p:cNvPr id="13" name="Picture 2"/>
          <p:cNvPicPr>
            <a:picLocks noChangeAspect="1" noChangeArrowheads="1"/>
          </p:cNvPicPr>
          <p:nvPr/>
        </p:nvPicPr>
        <p:blipFill>
          <a:blip r:embed="rId3" cstate="print"/>
          <a:srcRect r="1144"/>
          <a:stretch>
            <a:fillRect/>
          </a:stretch>
        </p:blipFill>
        <p:spPr>
          <a:xfrm>
            <a:off x="4505036" y="1609060"/>
            <a:ext cx="6309268" cy="4968524"/>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99644" y="1543868"/>
            <a:ext cx="2994731" cy="3770263"/>
          </a:xfrm>
          <a:prstGeom prst="rect">
            <a:avLst/>
          </a:prstGeom>
          <a:noFill/>
        </p:spPr>
        <p:txBody>
          <a:bodyPr wrap="none" rtlCol="0">
            <a:spAutoFit/>
          </a:bodyPr>
          <a:lstStyle/>
          <a:p>
            <a:r>
              <a:rPr lang="en-US" altLang="zh-CN" sz="23900" dirty="0" smtClean="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rPr>
              <a:t>01</a:t>
            </a:r>
            <a:endParaRPr lang="zh-CN" altLang="en-US" sz="23900" dirty="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endParaRPr>
          </a:p>
        </p:txBody>
      </p:sp>
      <p:grpSp>
        <p:nvGrpSpPr>
          <p:cNvPr id="7" name="组合 6"/>
          <p:cNvGrpSpPr/>
          <p:nvPr/>
        </p:nvGrpSpPr>
        <p:grpSpPr>
          <a:xfrm>
            <a:off x="-729392" y="465985"/>
            <a:ext cx="5461053" cy="4483094"/>
            <a:chOff x="502393" y="801721"/>
            <a:chExt cx="2142968" cy="1759208"/>
          </a:xfrm>
        </p:grpSpPr>
        <p:sp>
          <p:nvSpPr>
            <p:cNvPr id="11" name="椭圆 10"/>
            <p:cNvSpPr/>
            <p:nvPr/>
          </p:nvSpPr>
          <p:spPr>
            <a:xfrm rot="18931689">
              <a:off x="502393" y="1367343"/>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 name="直角三角形 11"/>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0" name="直接连接符 19"/>
          <p:cNvCxnSpPr/>
          <p:nvPr/>
        </p:nvCxnSpPr>
        <p:spPr>
          <a:xfrm>
            <a:off x="4847769" y="3377276"/>
            <a:ext cx="644434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847769" y="3464362"/>
            <a:ext cx="2772229"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6702641" y="3524553"/>
            <a:ext cx="4625266" cy="553998"/>
          </a:xfrm>
          <a:prstGeom prst="rect">
            <a:avLst/>
          </a:prstGeom>
        </p:spPr>
        <p:txBody>
          <a:bodyPr wrap="square">
            <a:spAutoFit/>
          </a:bodyPr>
          <a:lstStyle/>
          <a:p>
            <a:pPr algn="r">
              <a:lnSpc>
                <a:spcPct val="150000"/>
              </a:lnSpc>
            </a:pPr>
            <a:r>
              <a:rPr lang="zh-CN" altLang="en-US" sz="2000" dirty="0" smtClean="0">
                <a:solidFill>
                  <a:srgbClr val="029BD7"/>
                </a:solidFill>
                <a:latin typeface="思源黑体 CN Medium" pitchFamily="34" charset="-122"/>
                <a:ea typeface="思源黑体 CN Medium" pitchFamily="34" charset="-122"/>
                <a:cs typeface="Arial" pitchFamily="34" charset="0"/>
              </a:rPr>
              <a:t>平台入口 </a:t>
            </a:r>
            <a:r>
              <a:rPr lang="en-US" altLang="zh-CN" sz="2000" dirty="0" smtClean="0">
                <a:solidFill>
                  <a:srgbClr val="029BD7"/>
                </a:solidFill>
                <a:latin typeface="思源黑体 CN Medium" pitchFamily="34" charset="-122"/>
                <a:ea typeface="思源黑体 CN Medium" pitchFamily="34" charset="-122"/>
                <a:cs typeface="Arial" pitchFamily="34" charset="0"/>
              </a:rPr>
              <a:t>http://lib.cqvip.com</a:t>
            </a:r>
          </a:p>
        </p:txBody>
      </p:sp>
      <p:sp>
        <p:nvSpPr>
          <p:cNvPr id="13" name="文本框 12"/>
          <p:cNvSpPr txBox="1"/>
          <p:nvPr/>
        </p:nvSpPr>
        <p:spPr>
          <a:xfrm>
            <a:off x="4847769" y="2607835"/>
            <a:ext cx="2441694" cy="769441"/>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4400" b="0" dirty="0" smtClean="0">
                <a:effectLst>
                  <a:innerShdw blurRad="63500" dist="50800" dir="18900000">
                    <a:prstClr val="black">
                      <a:alpha val="50000"/>
                    </a:prstClr>
                  </a:innerShdw>
                </a:effectLst>
                <a:latin typeface="思源黑体 CN Heavy" pitchFamily="34" charset="-122"/>
                <a:ea typeface="思源黑体 CN Heavy" pitchFamily="34" charset="-122"/>
              </a:rPr>
              <a:t>平台简介</a:t>
            </a:r>
            <a:endParaRPr lang="en-US" altLang="zh-CN" sz="4400" b="0" dirty="0">
              <a:effectLst>
                <a:innerShdw blurRad="63500" dist="50800" dir="18900000">
                  <a:prstClr val="black">
                    <a:alpha val="50000"/>
                  </a:prstClr>
                </a:innerShdw>
              </a:effectLst>
              <a:latin typeface="思源黑体 CN Heavy" pitchFamily="34" charset="-122"/>
              <a:ea typeface="思源黑体 CN Heavy" pitchFamily="34" charset="-122"/>
            </a:endParaRPr>
          </a:p>
        </p:txBody>
      </p:sp>
    </p:spTree>
    <p:extLst>
      <p:ext uri="{BB962C8B-B14F-4D97-AF65-F5344CB8AC3E}">
        <p14:creationId xmlns="" xmlns:p14="http://schemas.microsoft.com/office/powerpoint/2010/main" val="95294618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718483" y="3280212"/>
            <a:ext cx="2756237" cy="1900392"/>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对历史的检索结果进行保存，可以直接通过检索表达式定位到检索结果。同时，可以对检索结果进行二次逻辑组配检索。</a:t>
            </a:r>
          </a:p>
        </p:txBody>
      </p:sp>
      <p:sp>
        <p:nvSpPr>
          <p:cNvPr id="15" name="矩形 14"/>
          <p:cNvSpPr/>
          <p:nvPr/>
        </p:nvSpPr>
        <p:spPr>
          <a:xfrm>
            <a:off x="713119" y="2778768"/>
            <a:ext cx="1467068"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检索历史</a:t>
            </a:r>
          </a:p>
        </p:txBody>
      </p:sp>
      <p:sp>
        <p:nvSpPr>
          <p:cNvPr id="18"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期刊导航</a:t>
            </a:r>
            <a:endParaRPr lang="en-US" altLang="zh-CN" sz="3200" b="0" dirty="0">
              <a:solidFill>
                <a:schemeClr val="bg1"/>
              </a:solidFill>
              <a:latin typeface="思源黑体 CN Bold" pitchFamily="34" charset="-122"/>
              <a:ea typeface="思源黑体 CN Bold" pitchFamily="34" charset="-122"/>
            </a:endParaRPr>
          </a:p>
        </p:txBody>
      </p:sp>
      <p:pic>
        <p:nvPicPr>
          <p:cNvPr id="14" name="Picture 3" descr="2222"/>
          <p:cNvPicPr>
            <a:picLocks noChangeAspect="1" noChangeArrowheads="1"/>
          </p:cNvPicPr>
          <p:nvPr/>
        </p:nvPicPr>
        <p:blipFill>
          <a:blip r:embed="rId3" cstate="print"/>
          <a:srcRect/>
          <a:stretch>
            <a:fillRect/>
          </a:stretch>
        </p:blipFill>
        <p:spPr bwMode="auto">
          <a:xfrm>
            <a:off x="3852673" y="1538612"/>
            <a:ext cx="7449312" cy="483170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 name="Picture 4" descr="333"/>
          <p:cNvPicPr>
            <a:picLocks noChangeAspect="1" noChangeArrowheads="1"/>
          </p:cNvPicPr>
          <p:nvPr/>
        </p:nvPicPr>
        <p:blipFill>
          <a:blip r:embed="rId4" cstate="print"/>
          <a:srcRect/>
          <a:stretch>
            <a:fillRect/>
          </a:stretch>
        </p:blipFill>
        <p:spPr bwMode="auto">
          <a:xfrm>
            <a:off x="3776625" y="1552930"/>
            <a:ext cx="7598511" cy="48783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7" name="Picture 5" descr="QQ截图20150319103659"/>
          <p:cNvPicPr>
            <a:picLocks noChangeAspect="1" noChangeArrowheads="1"/>
          </p:cNvPicPr>
          <p:nvPr/>
        </p:nvPicPr>
        <p:blipFill>
          <a:blip r:embed="rId5" cstate="print"/>
          <a:srcRect/>
          <a:stretch>
            <a:fillRect/>
          </a:stretch>
        </p:blipFill>
        <p:spPr bwMode="auto">
          <a:xfrm>
            <a:off x="3767352" y="1523999"/>
            <a:ext cx="7840071" cy="490583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99644" y="1543868"/>
            <a:ext cx="3453189" cy="3770263"/>
          </a:xfrm>
          <a:prstGeom prst="rect">
            <a:avLst/>
          </a:prstGeom>
          <a:noFill/>
        </p:spPr>
        <p:txBody>
          <a:bodyPr wrap="none" rtlCol="0">
            <a:spAutoFit/>
          </a:bodyPr>
          <a:lstStyle/>
          <a:p>
            <a:r>
              <a:rPr lang="en-US" altLang="zh-CN" sz="23900" dirty="0" smtClean="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rPr>
              <a:t>03</a:t>
            </a:r>
            <a:endParaRPr lang="zh-CN" altLang="en-US" sz="23900" dirty="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endParaRPr>
          </a:p>
        </p:txBody>
      </p:sp>
      <p:grpSp>
        <p:nvGrpSpPr>
          <p:cNvPr id="2" name="组合 6"/>
          <p:cNvGrpSpPr/>
          <p:nvPr/>
        </p:nvGrpSpPr>
        <p:grpSpPr>
          <a:xfrm>
            <a:off x="-729392" y="465985"/>
            <a:ext cx="5461053" cy="4483094"/>
            <a:chOff x="502393" y="801721"/>
            <a:chExt cx="2142968" cy="1759208"/>
          </a:xfrm>
        </p:grpSpPr>
        <p:sp>
          <p:nvSpPr>
            <p:cNvPr id="11" name="椭圆 10"/>
            <p:cNvSpPr/>
            <p:nvPr/>
          </p:nvSpPr>
          <p:spPr>
            <a:xfrm rot="18931689">
              <a:off x="502393" y="1367343"/>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 name="直角三角形 11"/>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4847769" y="2607835"/>
            <a:ext cx="3570208" cy="769441"/>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4400" b="0" dirty="0" smtClean="0">
                <a:effectLst>
                  <a:innerShdw blurRad="63500" dist="50800" dir="18900000">
                    <a:prstClr val="black">
                      <a:alpha val="50000"/>
                    </a:prstClr>
                  </a:innerShdw>
                </a:effectLst>
                <a:latin typeface="思源黑体 CN Bold" pitchFamily="34" charset="-122"/>
                <a:ea typeface="思源黑体 CN Bold" pitchFamily="34" charset="-122"/>
              </a:rPr>
              <a:t>文献引证追踪</a:t>
            </a:r>
            <a:endParaRPr lang="en-US" altLang="zh-CN" sz="4400" b="0" dirty="0">
              <a:effectLst>
                <a:innerShdw blurRad="63500" dist="50800" dir="18900000">
                  <a:prstClr val="black">
                    <a:alpha val="50000"/>
                  </a:prstClr>
                </a:innerShdw>
              </a:effectLst>
              <a:latin typeface="思源黑体 CN Bold" pitchFamily="34" charset="-122"/>
              <a:ea typeface="思源黑体 CN Bold" pitchFamily="34" charset="-122"/>
            </a:endParaRPr>
          </a:p>
        </p:txBody>
      </p:sp>
      <p:cxnSp>
        <p:nvCxnSpPr>
          <p:cNvPr id="13" name="直接连接符 12"/>
          <p:cNvCxnSpPr/>
          <p:nvPr/>
        </p:nvCxnSpPr>
        <p:spPr>
          <a:xfrm>
            <a:off x="4847769" y="3377276"/>
            <a:ext cx="644434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847769" y="3464362"/>
            <a:ext cx="2772229"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902700" y="3524553"/>
            <a:ext cx="2446619" cy="671081"/>
          </a:xfrm>
          <a:prstGeom prst="rect">
            <a:avLst/>
          </a:prstGeom>
        </p:spPr>
        <p:txBody>
          <a:bodyPr wrap="square">
            <a:spAutoFit/>
          </a:bodyPr>
          <a:lstStyle/>
          <a:p>
            <a:pPr algn="r">
              <a:lnSpc>
                <a:spcPct val="150000"/>
              </a:lnSpc>
            </a:pPr>
            <a:r>
              <a:rPr lang="zh-CN" altLang="en-US" sz="2800" dirty="0" smtClean="0">
                <a:solidFill>
                  <a:srgbClr val="029BD7"/>
                </a:solidFill>
                <a:latin typeface="思源黑体 CN Medium" pitchFamily="34" charset="-122"/>
                <a:ea typeface="思源黑体 CN Medium" pitchFamily="34" charset="-122"/>
                <a:cs typeface="Arial" pitchFamily="34" charset="0"/>
              </a:rPr>
              <a:t>模块介绍</a:t>
            </a:r>
            <a:endParaRPr lang="zh-CN" altLang="en-US" sz="2800" dirty="0">
              <a:solidFill>
                <a:srgbClr val="029BD7"/>
              </a:solidFill>
              <a:latin typeface="思源黑体 CN Medium" pitchFamily="34" charset="-122"/>
              <a:ea typeface="思源黑体 CN Medium" pitchFamily="34" charset="-122"/>
              <a:cs typeface="Arial" pitchFamily="34" charset="0"/>
            </a:endParaRPr>
          </a:p>
        </p:txBody>
      </p:sp>
    </p:spTree>
    <p:extLst>
      <p:ext uri="{BB962C8B-B14F-4D97-AF65-F5344CB8AC3E}">
        <p14:creationId xmlns="" xmlns:p14="http://schemas.microsoft.com/office/powerpoint/2010/main" val="396105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3" cstate="print"/>
          <a:srcRect/>
          <a:stretch>
            <a:fillRect/>
          </a:stretch>
        </p:blipFill>
        <p:spPr bwMode="auto">
          <a:xfrm>
            <a:off x="1616455" y="3213100"/>
            <a:ext cx="8606781" cy="296265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5"/>
          <p:cNvSpPr txBox="1"/>
          <p:nvPr/>
        </p:nvSpPr>
        <p:spPr>
          <a:xfrm>
            <a:off x="901886" y="333254"/>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文献引证追踪</a:t>
            </a:r>
            <a:endParaRPr lang="en-US" altLang="zh-CN" sz="3200" b="0" dirty="0">
              <a:solidFill>
                <a:schemeClr val="bg1"/>
              </a:solidFill>
              <a:latin typeface="思源黑体 CN Bold" pitchFamily="34" charset="-122"/>
              <a:ea typeface="思源黑体 CN Bold" pitchFamily="34" charset="-122"/>
            </a:endParaRPr>
          </a:p>
        </p:txBody>
      </p:sp>
      <p:sp>
        <p:nvSpPr>
          <p:cNvPr id="18" name="矩形 17"/>
          <p:cNvSpPr/>
          <p:nvPr/>
        </p:nvSpPr>
        <p:spPr>
          <a:xfrm>
            <a:off x="1661332" y="1301044"/>
            <a:ext cx="8638368" cy="1569660"/>
          </a:xfrm>
          <a:prstGeom prst="rect">
            <a:avLst/>
          </a:prstGeom>
        </p:spPr>
        <p:txBody>
          <a:bodyPr wrap="square">
            <a:spAutoFit/>
          </a:bodyPr>
          <a:lstStyle/>
          <a:p>
            <a:pPr>
              <a:lnSpc>
                <a:spcPct val="150000"/>
              </a:lnSpc>
            </a:pPr>
            <a:r>
              <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中文科技期刊数据库（引文版）</a:t>
            </a:r>
            <a:r>
              <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是目前国内规模最大的文摘和引文索引型数据库，收录文摘覆盖</a:t>
            </a:r>
            <a:r>
              <a:rPr lang="en-US" altLang="zh-CN" sz="1600" dirty="0" smtClean="0">
                <a:solidFill>
                  <a:srgbClr val="029BD7"/>
                </a:solidFill>
                <a:latin typeface="思源黑体 CN Medium" pitchFamily="34" charset="-122"/>
                <a:ea typeface="思源黑体 CN Medium" pitchFamily="34" charset="-122"/>
                <a:cs typeface="Arial" pitchFamily="34" charset="0"/>
              </a:rPr>
              <a:t>9000</a:t>
            </a:r>
            <a:r>
              <a:rPr lang="zh-CN" altLang="en-US" sz="1600" dirty="0" smtClean="0">
                <a:solidFill>
                  <a:srgbClr val="029BD7"/>
                </a:solidFill>
                <a:latin typeface="思源黑体 CN Medium" pitchFamily="34" charset="-122"/>
                <a:ea typeface="思源黑体 CN Medium" pitchFamily="34" charset="-122"/>
                <a:cs typeface="Arial" pitchFamily="34" charset="0"/>
              </a:rPr>
              <a:t>多种</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中文科技期刊，引文数据加工追自</a:t>
            </a:r>
            <a:r>
              <a:rPr lang="en-US" altLang="zh-CN" sz="1600" dirty="0" smtClean="0">
                <a:solidFill>
                  <a:srgbClr val="029BD7"/>
                </a:solidFill>
                <a:latin typeface="思源黑体 CN Medium" pitchFamily="34" charset="-122"/>
                <a:ea typeface="思源黑体 CN Medium" pitchFamily="34" charset="-122"/>
                <a:cs typeface="Arial" pitchFamily="34" charset="0"/>
              </a:rPr>
              <a:t>2000</a:t>
            </a:r>
            <a:r>
              <a:rPr lang="zh-CN" altLang="en-US" sz="1600" dirty="0" smtClean="0">
                <a:solidFill>
                  <a:srgbClr val="029BD7"/>
                </a:solidFill>
                <a:latin typeface="思源黑体 CN Medium" pitchFamily="34" charset="-122"/>
                <a:ea typeface="思源黑体 CN Medium" pitchFamily="34" charset="-122"/>
                <a:cs typeface="Arial" pitchFamily="34" charset="0"/>
              </a:rPr>
              <a:t>年</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，是全新的引文索引型数据库</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该产品采用科学计量学中的引文分析方法，对文献之间的引证关系进行深度数据挖掘，除提供基本的</a:t>
            </a:r>
            <a:r>
              <a:rPr lang="zh-CN" altLang="en-US" sz="1600" dirty="0" smtClean="0">
                <a:solidFill>
                  <a:srgbClr val="029BD7"/>
                </a:solidFill>
                <a:latin typeface="思源黑体 CN Medium" pitchFamily="34" charset="-122"/>
                <a:ea typeface="思源黑体 CN Medium" pitchFamily="34" charset="-122"/>
                <a:cs typeface="Arial" pitchFamily="34" charset="0"/>
              </a:rPr>
              <a:t>引文检索功能</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外，还提供基于</a:t>
            </a:r>
            <a:r>
              <a:rPr lang="zh-CN" altLang="en-US" sz="1600" dirty="0" smtClean="0">
                <a:solidFill>
                  <a:srgbClr val="029BD7"/>
                </a:solidFill>
                <a:latin typeface="思源黑体 CN Medium" pitchFamily="34" charset="-122"/>
                <a:ea typeface="思源黑体 CN Medium" pitchFamily="34" charset="-122"/>
                <a:cs typeface="Arial" pitchFamily="34" charset="0"/>
              </a:rPr>
              <a:t>作者</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srgbClr val="029BD7"/>
                </a:solidFill>
                <a:latin typeface="思源黑体 CN Medium" pitchFamily="34" charset="-122"/>
                <a:ea typeface="思源黑体 CN Medium" pitchFamily="34" charset="-122"/>
                <a:cs typeface="Arial" pitchFamily="34" charset="0"/>
              </a:rPr>
              <a:t>机构</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srgbClr val="029BD7"/>
                </a:solidFill>
                <a:latin typeface="思源黑体 CN Medium" pitchFamily="34" charset="-122"/>
                <a:ea typeface="思源黑体 CN Medium" pitchFamily="34" charset="-122"/>
                <a:cs typeface="Arial" pitchFamily="34" charset="0"/>
              </a:rPr>
              <a:t>期刊</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的引用统计分析功能。</a:t>
            </a:r>
          </a:p>
        </p:txBody>
      </p:sp>
      <p:sp>
        <p:nvSpPr>
          <p:cNvPr id="17" name="矩形 16"/>
          <p:cNvSpPr/>
          <p:nvPr/>
        </p:nvSpPr>
        <p:spPr>
          <a:xfrm>
            <a:off x="1733550" y="2907419"/>
            <a:ext cx="8420100" cy="6438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873811" y="4457701"/>
            <a:ext cx="888439" cy="2794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732549" y="6230960"/>
            <a:ext cx="1192955" cy="461665"/>
          </a:xfrm>
          <a:prstGeom prst="rect">
            <a:avLst/>
          </a:prstGeom>
        </p:spPr>
        <p:txBody>
          <a:bodyPr wrap="none">
            <a:spAutoFit/>
          </a:bodyPr>
          <a:lstStyle/>
          <a:p>
            <a:pPr>
              <a:lnSpc>
                <a:spcPct val="150000"/>
              </a:lnSpc>
            </a:pPr>
            <a:r>
              <a:rPr lang="en-US" altLang="zh-CN" sz="1600" dirty="0" smtClean="0">
                <a:solidFill>
                  <a:srgbClr val="02AFF3"/>
                </a:solidFill>
                <a:latin typeface="思源黑体 CN Bold" pitchFamily="34" charset="-122"/>
                <a:ea typeface="思源黑体 CN Bold" pitchFamily="34" charset="-122"/>
                <a:cs typeface="Arial" pitchFamily="34" charset="0"/>
              </a:rPr>
              <a:t>1.</a:t>
            </a:r>
            <a:r>
              <a:rPr lang="zh-CN" altLang="en-US" sz="1600" dirty="0" smtClean="0">
                <a:solidFill>
                  <a:srgbClr val="02AFF3"/>
                </a:solidFill>
                <a:latin typeface="思源黑体 CN Bold" pitchFamily="34" charset="-122"/>
                <a:ea typeface="思源黑体 CN Bold" pitchFamily="34" charset="-122"/>
                <a:cs typeface="Arial" pitchFamily="34" charset="0"/>
              </a:rPr>
              <a:t>引文</a:t>
            </a:r>
            <a:r>
              <a:rPr lang="zh-CN" altLang="en-US" sz="1600" dirty="0" smtClean="0">
                <a:solidFill>
                  <a:srgbClr val="02AFF3"/>
                </a:solidFill>
                <a:latin typeface="思源黑体 CN Bold" pitchFamily="34" charset="-122"/>
                <a:ea typeface="思源黑体 CN Bold" pitchFamily="34" charset="-122"/>
                <a:cs typeface="Arial" pitchFamily="34" charset="0"/>
              </a:rPr>
              <a:t>索引</a:t>
            </a:r>
            <a:endParaRPr lang="zh-CN" altLang="en-US" sz="1600" dirty="0">
              <a:solidFill>
                <a:srgbClr val="02AFF3"/>
              </a:solidFill>
              <a:latin typeface="思源黑体 CN Bold" pitchFamily="34" charset="-122"/>
              <a:ea typeface="思源黑体 CN Bold" pitchFamily="34" charset="-122"/>
            </a:endParaRPr>
          </a:p>
        </p:txBody>
      </p:sp>
      <p:sp>
        <p:nvSpPr>
          <p:cNvPr id="32" name="矩形 31"/>
          <p:cNvSpPr/>
          <p:nvPr/>
        </p:nvSpPr>
        <p:spPr>
          <a:xfrm>
            <a:off x="3243849" y="6230960"/>
            <a:ext cx="3860352" cy="461665"/>
          </a:xfrm>
          <a:prstGeom prst="rect">
            <a:avLst/>
          </a:prstGeom>
        </p:spPr>
        <p:txBody>
          <a:bodyPr wrap="none">
            <a:spAutoFit/>
          </a:bodyPr>
          <a:lstStyle/>
          <a:p>
            <a:pPr>
              <a:lnSpc>
                <a:spcPct val="150000"/>
              </a:lnSpc>
            </a:pPr>
            <a:r>
              <a:rPr lang="en-US" altLang="zh-CN" sz="1600" dirty="0" smtClean="0">
                <a:solidFill>
                  <a:srgbClr val="02AFF3"/>
                </a:solidFill>
                <a:latin typeface="思源黑体 CN Bold" pitchFamily="34" charset="-122"/>
                <a:ea typeface="思源黑体 CN Bold" pitchFamily="34" charset="-122"/>
                <a:cs typeface="Arial" pitchFamily="34" charset="0"/>
              </a:rPr>
              <a:t>2.</a:t>
            </a:r>
            <a:r>
              <a:rPr lang="zh-CN" altLang="en-US" sz="1600" dirty="0" smtClean="0">
                <a:solidFill>
                  <a:srgbClr val="02AFF3"/>
                </a:solidFill>
                <a:latin typeface="思源黑体 CN Bold" pitchFamily="34" charset="-122"/>
                <a:ea typeface="思源黑体 CN Bold" pitchFamily="34" charset="-122"/>
                <a:cs typeface="Arial" pitchFamily="34" charset="0"/>
              </a:rPr>
              <a:t>基于</a:t>
            </a:r>
            <a:r>
              <a:rPr lang="zh-CN" altLang="en-US" sz="1600" dirty="0" smtClean="0">
                <a:solidFill>
                  <a:srgbClr val="02AFF3"/>
                </a:solidFill>
                <a:latin typeface="思源黑体 CN Bold" pitchFamily="34" charset="-122"/>
                <a:ea typeface="思源黑体 CN Bold" pitchFamily="34" charset="-122"/>
                <a:cs typeface="Arial" pitchFamily="34" charset="0"/>
              </a:rPr>
              <a:t>作者、机构</a:t>
            </a:r>
            <a:r>
              <a:rPr lang="zh-CN" altLang="en-US" sz="1600" dirty="0" smtClean="0">
                <a:solidFill>
                  <a:srgbClr val="02AFF3"/>
                </a:solidFill>
                <a:latin typeface="思源黑体 CN Bold" pitchFamily="34" charset="-122"/>
                <a:ea typeface="思源黑体 CN Bold" pitchFamily="34" charset="-122"/>
                <a:cs typeface="Arial" pitchFamily="34" charset="0"/>
              </a:rPr>
              <a:t>、期刊</a:t>
            </a:r>
            <a:r>
              <a:rPr lang="zh-CN" altLang="en-US" sz="1600" dirty="0" smtClean="0">
                <a:solidFill>
                  <a:srgbClr val="02AFF3"/>
                </a:solidFill>
                <a:latin typeface="思源黑体 CN Bold" pitchFamily="34" charset="-122"/>
                <a:ea typeface="思源黑体 CN Bold" pitchFamily="34" charset="-122"/>
                <a:cs typeface="Arial" pitchFamily="34" charset="0"/>
              </a:rPr>
              <a:t>的引文分析统计</a:t>
            </a:r>
          </a:p>
        </p:txBody>
      </p:sp>
      <p:sp>
        <p:nvSpPr>
          <p:cNvPr id="33" name="矩形 32"/>
          <p:cNvSpPr/>
          <p:nvPr/>
        </p:nvSpPr>
        <p:spPr>
          <a:xfrm>
            <a:off x="2858060" y="4457700"/>
            <a:ext cx="2748989" cy="279401"/>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p:bldP spid="32" grpId="0"/>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SNAGHTMLa411f4"/>
          <p:cNvPicPr>
            <a:picLocks noChangeAspect="1" noChangeArrowheads="1"/>
          </p:cNvPicPr>
          <p:nvPr/>
        </p:nvPicPr>
        <p:blipFill>
          <a:blip r:embed="rId3" cstate="print"/>
          <a:srcRect/>
          <a:stretch>
            <a:fillRect/>
          </a:stretch>
        </p:blipFill>
        <p:spPr bwMode="auto">
          <a:xfrm>
            <a:off x="3987800" y="1598908"/>
            <a:ext cx="7429500" cy="462409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9166179" y="4215626"/>
            <a:ext cx="485821" cy="1956574"/>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593515" y="3225856"/>
            <a:ext cx="3047661" cy="1161728"/>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对用户关注的检索课题从引用分析角度出发析出有价值文献供用户</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参考。</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5" name="矩形 14"/>
          <p:cNvSpPr/>
          <p:nvPr/>
        </p:nvSpPr>
        <p:spPr>
          <a:xfrm>
            <a:off x="600343" y="2724412"/>
            <a:ext cx="1467068"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引文索引</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sp>
        <p:nvSpPr>
          <p:cNvPr id="17" name="矩形 16"/>
          <p:cNvSpPr/>
          <p:nvPr/>
        </p:nvSpPr>
        <p:spPr>
          <a:xfrm>
            <a:off x="588785" y="4428037"/>
            <a:ext cx="2660418" cy="738664"/>
          </a:xfrm>
          <a:prstGeom prst="rect">
            <a:avLst/>
          </a:prstGeom>
        </p:spPr>
        <p:txBody>
          <a:bodyPr wrap="square">
            <a:spAutoFit/>
          </a:bodyPr>
          <a:lstStyle/>
          <a:p>
            <a:pPr>
              <a:lnSpc>
                <a:spcPct val="150000"/>
              </a:lnSpc>
            </a:pPr>
            <a:r>
              <a:rPr lang="zh-CN" altLang="en-US" sz="1400" dirty="0" smtClean="0">
                <a:solidFill>
                  <a:srgbClr val="02AFF3"/>
                </a:solidFill>
                <a:latin typeface="思源黑体 CN Bold" pitchFamily="34" charset="-122"/>
                <a:ea typeface="思源黑体 CN Bold" pitchFamily="34" charset="-122"/>
                <a:cs typeface="Arial" pitchFamily="34" charset="0"/>
              </a:rPr>
              <a:t>就某一检索课题按被引量排序析出有价值</a:t>
            </a:r>
            <a:r>
              <a:rPr lang="zh-CN" altLang="en-US" sz="1400" dirty="0" smtClean="0">
                <a:solidFill>
                  <a:srgbClr val="02AFF3"/>
                </a:solidFill>
                <a:latin typeface="思源黑体 CN Bold" pitchFamily="34" charset="-122"/>
                <a:ea typeface="思源黑体 CN Bold" pitchFamily="34" charset="-122"/>
                <a:cs typeface="Arial" pitchFamily="34" charset="0"/>
              </a:rPr>
              <a:t>文献。</a:t>
            </a:r>
            <a:endParaRPr lang="zh-CN" altLang="en-US" sz="1400" dirty="0" smtClean="0">
              <a:solidFill>
                <a:srgbClr val="02AFF3"/>
              </a:solidFill>
              <a:latin typeface="思源黑体 CN Bold" pitchFamily="34" charset="-122"/>
              <a:ea typeface="思源黑体 CN Bold" pitchFamily="34" charset="-122"/>
              <a:cs typeface="Arial" pitchFamily="34" charset="0"/>
            </a:endParaRPr>
          </a:p>
        </p:txBody>
      </p:sp>
      <p:sp>
        <p:nvSpPr>
          <p:cNvPr id="1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文献引证追踪</a:t>
            </a:r>
            <a:endParaRPr lang="en-US" altLang="zh-CN" sz="3200" b="0" dirty="0">
              <a:solidFill>
                <a:schemeClr val="bg1"/>
              </a:solidFill>
              <a:latin typeface="思源黑体 CN Bold" pitchFamily="34" charset="-122"/>
              <a:ea typeface="思源黑体 CN Bold" pitchFamily="34" charset="-122"/>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4"/>
                                        </p:tgtEl>
                                        <p:attrNameLst>
                                          <p:attrName>style.visibility</p:attrName>
                                        </p:attrNameLst>
                                      </p:cBhvr>
                                      <p:to>
                                        <p:strVal val="visible"/>
                                      </p:to>
                                    </p:set>
                                    <p:animEffect transition="in" filter="fade">
                                      <p:cBhvr>
                                        <p:cTn id="10" dur="500"/>
                                        <p:tgtEl>
                                          <p:spTgt spid="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p:cNvPicPr>
            <a:picLocks noChangeAspect="1" noChangeArrowheads="1"/>
          </p:cNvPicPr>
          <p:nvPr/>
        </p:nvPicPr>
        <p:blipFill>
          <a:blip r:embed="rId3" cstate="print"/>
          <a:srcRect/>
          <a:stretch>
            <a:fillRect/>
          </a:stretch>
        </p:blipFill>
        <p:spPr bwMode="auto">
          <a:xfrm>
            <a:off x="3975100" y="1358900"/>
            <a:ext cx="7465048" cy="525145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4025901" y="5321300"/>
            <a:ext cx="5816600" cy="4826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580815" y="2349556"/>
            <a:ext cx="3047661" cy="1938992"/>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从一篇高质量的文献出发，通过“</a:t>
            </a:r>
            <a:r>
              <a:rPr lang="zh-CN" altLang="en-US" sz="1600" dirty="0" smtClean="0">
                <a:solidFill>
                  <a:srgbClr val="029BD7"/>
                </a:solidFill>
                <a:latin typeface="思源黑体 CN Medium" pitchFamily="34" charset="-122"/>
                <a:ea typeface="思源黑体 CN Medium" pitchFamily="34" charset="-122"/>
                <a:cs typeface="Arial" pitchFamily="34" charset="0"/>
              </a:rPr>
              <a:t>参考文献</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”或者“</a:t>
            </a:r>
            <a:r>
              <a:rPr lang="zh-CN" altLang="en-US" sz="1600" dirty="0" smtClean="0">
                <a:solidFill>
                  <a:srgbClr val="029BD7"/>
                </a:solidFill>
                <a:latin typeface="思源黑体 CN Medium" pitchFamily="34" charset="-122"/>
                <a:ea typeface="思源黑体 CN Medium" pitchFamily="34" charset="-122"/>
                <a:cs typeface="Arial" pitchFamily="34" charset="0"/>
              </a:rPr>
              <a:t>引证文献</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”亦或是“</a:t>
            </a:r>
            <a:r>
              <a:rPr lang="zh-CN" altLang="en-US" sz="1600" dirty="0" smtClean="0">
                <a:solidFill>
                  <a:srgbClr val="029BD7"/>
                </a:solidFill>
                <a:latin typeface="思源黑体 CN Medium" pitchFamily="34" charset="-122"/>
                <a:ea typeface="思源黑体 CN Medium" pitchFamily="34" charset="-122"/>
                <a:cs typeface="Arial" pitchFamily="34" charset="0"/>
              </a:rPr>
              <a:t>耦合文献</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”的查询来获取科学研究的发展脉络，实现引文库的基本功能。</a:t>
            </a:r>
          </a:p>
        </p:txBody>
      </p:sp>
      <p:sp>
        <p:nvSpPr>
          <p:cNvPr id="17" name="矩形 16"/>
          <p:cNvSpPr/>
          <p:nvPr/>
        </p:nvSpPr>
        <p:spPr>
          <a:xfrm>
            <a:off x="576085" y="4389937"/>
            <a:ext cx="2660418" cy="704616"/>
          </a:xfrm>
          <a:prstGeom prst="rect">
            <a:avLst/>
          </a:prstGeom>
        </p:spPr>
        <p:txBody>
          <a:bodyPr wrap="square">
            <a:spAutoFit/>
          </a:bodyPr>
          <a:lstStyle/>
          <a:p>
            <a:pPr>
              <a:lnSpc>
                <a:spcPct val="150000"/>
              </a:lnSpc>
            </a:pPr>
            <a:r>
              <a:rPr lang="zh-CN" altLang="en-US" sz="1400" dirty="0" smtClean="0">
                <a:solidFill>
                  <a:srgbClr val="02AFF3"/>
                </a:solidFill>
                <a:latin typeface="思源黑体 CN Bold" pitchFamily="34" charset="-122"/>
                <a:ea typeface="思源黑体 CN Bold" pitchFamily="34" charset="-122"/>
                <a:cs typeface="Arial" pitchFamily="34" charset="0"/>
              </a:rPr>
              <a:t>从一篇高质量的文献出发获取科学研究的发展</a:t>
            </a:r>
            <a:r>
              <a:rPr lang="zh-CN" altLang="en-US" sz="1400" dirty="0" smtClean="0">
                <a:solidFill>
                  <a:srgbClr val="02AFF3"/>
                </a:solidFill>
                <a:latin typeface="思源黑体 CN Bold" pitchFamily="34" charset="-122"/>
                <a:ea typeface="思源黑体 CN Bold" pitchFamily="34" charset="-122"/>
                <a:cs typeface="Arial" pitchFamily="34" charset="0"/>
              </a:rPr>
              <a:t>脉络。</a:t>
            </a:r>
            <a:endParaRPr lang="zh-CN" altLang="en-US" sz="1400" dirty="0" smtClean="0">
              <a:solidFill>
                <a:srgbClr val="02AFF3"/>
              </a:solidFill>
              <a:latin typeface="思源黑体 CN Bold" pitchFamily="34" charset="-122"/>
              <a:ea typeface="思源黑体 CN Bold" pitchFamily="34" charset="-122"/>
              <a:cs typeface="Arial" pitchFamily="34" charset="0"/>
            </a:endParaRPr>
          </a:p>
        </p:txBody>
      </p:sp>
      <p:sp>
        <p:nvSpPr>
          <p:cNvPr id="1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文献引证追踪</a:t>
            </a:r>
            <a:endParaRPr lang="en-US" altLang="zh-CN" sz="3200" b="0" dirty="0">
              <a:solidFill>
                <a:schemeClr val="bg1"/>
              </a:solidFill>
              <a:latin typeface="思源黑体 CN Bold" pitchFamily="34" charset="-122"/>
              <a:ea typeface="思源黑体 CN Bold" pitchFamily="34" charset="-122"/>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4"/>
                                        </p:tgtEl>
                                        <p:attrNameLst>
                                          <p:attrName>style.visibility</p:attrName>
                                        </p:attrNameLst>
                                      </p:cBhvr>
                                      <p:to>
                                        <p:strVal val="visible"/>
                                      </p:to>
                                    </p:set>
                                    <p:animEffect transition="in" filter="fade">
                                      <p:cBhvr>
                                        <p:cTn id="10" dur="500"/>
                                        <p:tgtEl>
                                          <p:spTgt spid="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p:cNvPicPr>
            <a:picLocks noChangeAspect="1" noChangeArrowheads="1"/>
          </p:cNvPicPr>
          <p:nvPr/>
        </p:nvPicPr>
        <p:blipFill>
          <a:blip r:embed="rId2" cstate="print"/>
          <a:srcRect/>
          <a:stretch>
            <a:fillRect/>
          </a:stretch>
        </p:blipFill>
        <p:spPr>
          <a:xfrm>
            <a:off x="6794500" y="1383436"/>
            <a:ext cx="3873500" cy="1530196"/>
          </a:xfrm>
          <a:prstGeom prst="rect">
            <a:avLst/>
          </a:prstGeom>
          <a:noFill/>
          <a:effectLst>
            <a:outerShdw blurRad="50800" dist="38100" dir="2700000" algn="tl" rotWithShape="0">
              <a:prstClr val="black">
                <a:alpha val="40000"/>
              </a:prstClr>
            </a:outerShdw>
          </a:effectLst>
        </p:spPr>
      </p:pic>
      <p:pic>
        <p:nvPicPr>
          <p:cNvPr id="58" name="Picture 3"/>
          <p:cNvPicPr>
            <a:picLocks noChangeAspect="1" noChangeArrowheads="1"/>
          </p:cNvPicPr>
          <p:nvPr/>
        </p:nvPicPr>
        <p:blipFill>
          <a:blip r:embed="rId3" cstate="print"/>
          <a:srcRect/>
          <a:stretch>
            <a:fillRect/>
          </a:stretch>
        </p:blipFill>
        <p:spPr>
          <a:xfrm>
            <a:off x="6794500" y="3038474"/>
            <a:ext cx="3866649" cy="1624013"/>
          </a:xfrm>
          <a:prstGeom prst="rect">
            <a:avLst/>
          </a:prstGeom>
          <a:noFill/>
          <a:effectLst>
            <a:outerShdw blurRad="50800" dist="38100" dir="2700000" algn="tl" rotWithShape="0">
              <a:prstClr val="black">
                <a:alpha val="40000"/>
              </a:prstClr>
            </a:outerShdw>
          </a:effectLst>
        </p:spPr>
      </p:pic>
      <p:pic>
        <p:nvPicPr>
          <p:cNvPr id="59" name="Picture 4"/>
          <p:cNvPicPr>
            <a:picLocks noChangeAspect="1" noChangeArrowheads="1"/>
          </p:cNvPicPr>
          <p:nvPr/>
        </p:nvPicPr>
        <p:blipFill>
          <a:blip r:embed="rId4" cstate="print"/>
          <a:srcRect/>
          <a:stretch>
            <a:fillRect/>
          </a:stretch>
        </p:blipFill>
        <p:spPr>
          <a:xfrm>
            <a:off x="6756400" y="4818062"/>
            <a:ext cx="3901157" cy="1824038"/>
          </a:xfrm>
          <a:prstGeom prst="rect">
            <a:avLst/>
          </a:prstGeom>
          <a:noFill/>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2"/>
          <p:cNvGrpSpPr/>
          <p:nvPr/>
        </p:nvGrpSpPr>
        <p:grpSpPr>
          <a:xfrm>
            <a:off x="6093641" y="1750788"/>
            <a:ext cx="835660" cy="835660"/>
            <a:chOff x="3612390" y="2447763"/>
            <a:chExt cx="835660" cy="835660"/>
          </a:xfrm>
        </p:grpSpPr>
        <p:grpSp>
          <p:nvGrpSpPr>
            <p:cNvPr id="13" name="组合 13"/>
            <p:cNvGrpSpPr/>
            <p:nvPr/>
          </p:nvGrpSpPr>
          <p:grpSpPr>
            <a:xfrm>
              <a:off x="3612390" y="2447763"/>
              <a:ext cx="835660" cy="835660"/>
              <a:chOff x="8122422" y="2445351"/>
              <a:chExt cx="1938714" cy="1938714"/>
            </a:xfrm>
          </p:grpSpPr>
          <p:sp>
            <p:nvSpPr>
              <p:cNvPr id="16" name="椭圆 15"/>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17" name="椭圆 16"/>
              <p:cNvSpPr/>
              <p:nvPr/>
            </p:nvSpPr>
            <p:spPr>
              <a:xfrm>
                <a:off x="8178600" y="2501529"/>
                <a:ext cx="1826360" cy="1826360"/>
              </a:xfrm>
              <a:prstGeom prst="ellipse">
                <a:avLst/>
              </a:prstGeom>
              <a:gradFill flip="none" rotWithShape="1">
                <a:gsLst>
                  <a:gs pos="0">
                    <a:schemeClr val="accent5">
                      <a:lumMod val="0"/>
                      <a:lumOff val="100000"/>
                    </a:schemeClr>
                  </a:gs>
                  <a:gs pos="35000">
                    <a:srgbClr val="FFFFFF"/>
                  </a:gs>
                  <a:gs pos="68000">
                    <a:schemeClr val="bg1">
                      <a:lumMod val="85000"/>
                    </a:schemeClr>
                  </a:gs>
                  <a:gs pos="54000">
                    <a:srgbClr val="E9E9E9"/>
                  </a:gs>
                  <a:gs pos="95000">
                    <a:schemeClr val="bg1">
                      <a:lumMod val="6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15" name="文本框 14"/>
            <p:cNvSpPr txBox="1"/>
            <p:nvPr/>
          </p:nvSpPr>
          <p:spPr>
            <a:xfrm>
              <a:off x="3849722" y="2556942"/>
              <a:ext cx="360996" cy="646331"/>
            </a:xfrm>
            <a:prstGeom prst="rect">
              <a:avLst/>
            </a:prstGeom>
            <a:noFill/>
          </p:spPr>
          <p:txBody>
            <a:bodyPr wrap="none" rtlCol="0">
              <a:spAutoFit/>
            </a:bodyPr>
            <a:lstStyle/>
            <a:p>
              <a:pPr algn="ctr"/>
              <a:r>
                <a:rPr lang="en-US" altLang="zh-CN" sz="3600" b="1" dirty="0" smtClean="0">
                  <a:solidFill>
                    <a:schemeClr val="accent1"/>
                  </a:solidFill>
                  <a:effectLst>
                    <a:innerShdw blurRad="63500" dist="50800" dir="18900000">
                      <a:prstClr val="black">
                        <a:alpha val="50000"/>
                      </a:prstClr>
                    </a:innerShdw>
                  </a:effectLst>
                  <a:latin typeface="Impact" panose="020B0806030902050204" pitchFamily="34" charset="0"/>
                </a:rPr>
                <a:t>1</a:t>
              </a:r>
              <a:endParaRPr lang="zh-CN" altLang="en-US" sz="3600" b="1" dirty="0">
                <a:solidFill>
                  <a:schemeClr val="accent1"/>
                </a:solidFill>
                <a:effectLst>
                  <a:innerShdw blurRad="63500" dist="50800" dir="18900000">
                    <a:prstClr val="black">
                      <a:alpha val="50000"/>
                    </a:prstClr>
                  </a:innerShdw>
                </a:effectLst>
                <a:latin typeface="Impact" panose="020B0806030902050204" pitchFamily="34" charset="0"/>
              </a:endParaRPr>
            </a:p>
          </p:txBody>
        </p:sp>
      </p:grpSp>
      <p:grpSp>
        <p:nvGrpSpPr>
          <p:cNvPr id="14" name="组合 17"/>
          <p:cNvGrpSpPr/>
          <p:nvPr/>
        </p:nvGrpSpPr>
        <p:grpSpPr>
          <a:xfrm>
            <a:off x="6093641" y="3386822"/>
            <a:ext cx="835660" cy="835660"/>
            <a:chOff x="3612390" y="2447763"/>
            <a:chExt cx="835660" cy="835660"/>
          </a:xfrm>
        </p:grpSpPr>
        <p:grpSp>
          <p:nvGrpSpPr>
            <p:cNvPr id="18" name="组合 18"/>
            <p:cNvGrpSpPr/>
            <p:nvPr/>
          </p:nvGrpSpPr>
          <p:grpSpPr>
            <a:xfrm>
              <a:off x="3612390" y="2447763"/>
              <a:ext cx="835660" cy="835660"/>
              <a:chOff x="8122422" y="2445351"/>
              <a:chExt cx="1938714" cy="1938714"/>
            </a:xfrm>
          </p:grpSpPr>
          <p:sp>
            <p:nvSpPr>
              <p:cNvPr id="21" name="椭圆 20"/>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22" name="椭圆 21"/>
              <p:cNvSpPr/>
              <p:nvPr/>
            </p:nvSpPr>
            <p:spPr>
              <a:xfrm>
                <a:off x="8178600" y="2501529"/>
                <a:ext cx="1826360" cy="1826360"/>
              </a:xfrm>
              <a:prstGeom prst="ellipse">
                <a:avLst/>
              </a:prstGeom>
              <a:gradFill flip="none" rotWithShape="1">
                <a:gsLst>
                  <a:gs pos="0">
                    <a:schemeClr val="accent5">
                      <a:lumMod val="0"/>
                      <a:lumOff val="100000"/>
                    </a:schemeClr>
                  </a:gs>
                  <a:gs pos="35000">
                    <a:srgbClr val="FFFFFF"/>
                  </a:gs>
                  <a:gs pos="68000">
                    <a:schemeClr val="bg1">
                      <a:lumMod val="85000"/>
                    </a:schemeClr>
                  </a:gs>
                  <a:gs pos="54000">
                    <a:srgbClr val="E9E9E9"/>
                  </a:gs>
                  <a:gs pos="95000">
                    <a:schemeClr val="bg1">
                      <a:lumMod val="6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20" name="文本框 19"/>
            <p:cNvSpPr txBox="1"/>
            <p:nvPr/>
          </p:nvSpPr>
          <p:spPr>
            <a:xfrm>
              <a:off x="3821669" y="2556942"/>
              <a:ext cx="417102" cy="646331"/>
            </a:xfrm>
            <a:prstGeom prst="rect">
              <a:avLst/>
            </a:prstGeom>
            <a:noFill/>
          </p:spPr>
          <p:txBody>
            <a:bodyPr wrap="none" rtlCol="0">
              <a:spAutoFit/>
            </a:bodyPr>
            <a:lstStyle/>
            <a:p>
              <a:pPr algn="ctr"/>
              <a:r>
                <a:rPr lang="en-US" altLang="zh-CN" sz="3600" b="1" dirty="0" smtClean="0">
                  <a:solidFill>
                    <a:schemeClr val="accent1"/>
                  </a:solidFill>
                  <a:effectLst>
                    <a:innerShdw blurRad="63500" dist="50800" dir="18900000">
                      <a:prstClr val="black">
                        <a:alpha val="50000"/>
                      </a:prstClr>
                    </a:innerShdw>
                  </a:effectLst>
                  <a:latin typeface="Impact" panose="020B0806030902050204" pitchFamily="34" charset="0"/>
                </a:rPr>
                <a:t>2</a:t>
              </a:r>
              <a:endParaRPr lang="zh-CN" altLang="en-US" sz="3600" b="1" dirty="0">
                <a:solidFill>
                  <a:schemeClr val="accent1"/>
                </a:solidFill>
                <a:effectLst>
                  <a:innerShdw blurRad="63500" dist="50800" dir="18900000">
                    <a:prstClr val="black">
                      <a:alpha val="50000"/>
                    </a:prstClr>
                  </a:innerShdw>
                </a:effectLst>
                <a:latin typeface="Impact" panose="020B0806030902050204" pitchFamily="34" charset="0"/>
              </a:endParaRPr>
            </a:p>
          </p:txBody>
        </p:sp>
      </p:grpSp>
      <p:grpSp>
        <p:nvGrpSpPr>
          <p:cNvPr id="19" name="组合 22"/>
          <p:cNvGrpSpPr/>
          <p:nvPr/>
        </p:nvGrpSpPr>
        <p:grpSpPr>
          <a:xfrm>
            <a:off x="6093641" y="5228322"/>
            <a:ext cx="835660" cy="835660"/>
            <a:chOff x="3612390" y="2447763"/>
            <a:chExt cx="835660" cy="835660"/>
          </a:xfrm>
        </p:grpSpPr>
        <p:grpSp>
          <p:nvGrpSpPr>
            <p:cNvPr id="23" name="组合 23"/>
            <p:cNvGrpSpPr/>
            <p:nvPr/>
          </p:nvGrpSpPr>
          <p:grpSpPr>
            <a:xfrm>
              <a:off x="3612390" y="2447763"/>
              <a:ext cx="835660" cy="835660"/>
              <a:chOff x="8122422" y="2445351"/>
              <a:chExt cx="1938714" cy="1938714"/>
            </a:xfrm>
          </p:grpSpPr>
          <p:sp>
            <p:nvSpPr>
              <p:cNvPr id="26" name="椭圆 25"/>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27" name="椭圆 26"/>
              <p:cNvSpPr/>
              <p:nvPr/>
            </p:nvSpPr>
            <p:spPr>
              <a:xfrm>
                <a:off x="8178600" y="2501529"/>
                <a:ext cx="1826360" cy="1826360"/>
              </a:xfrm>
              <a:prstGeom prst="ellipse">
                <a:avLst/>
              </a:prstGeom>
              <a:gradFill flip="none" rotWithShape="1">
                <a:gsLst>
                  <a:gs pos="0">
                    <a:schemeClr val="accent5">
                      <a:lumMod val="0"/>
                      <a:lumOff val="100000"/>
                    </a:schemeClr>
                  </a:gs>
                  <a:gs pos="35000">
                    <a:srgbClr val="FFFFFF"/>
                  </a:gs>
                  <a:gs pos="68000">
                    <a:schemeClr val="bg1">
                      <a:lumMod val="85000"/>
                    </a:schemeClr>
                  </a:gs>
                  <a:gs pos="54000">
                    <a:srgbClr val="E9E9E9"/>
                  </a:gs>
                  <a:gs pos="95000">
                    <a:schemeClr val="bg1">
                      <a:lumMod val="6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25" name="文本框 24"/>
            <p:cNvSpPr txBox="1"/>
            <p:nvPr/>
          </p:nvSpPr>
          <p:spPr>
            <a:xfrm>
              <a:off x="3815257" y="2556942"/>
              <a:ext cx="429926" cy="646331"/>
            </a:xfrm>
            <a:prstGeom prst="rect">
              <a:avLst/>
            </a:prstGeom>
            <a:noFill/>
          </p:spPr>
          <p:txBody>
            <a:bodyPr wrap="none" rtlCol="0">
              <a:spAutoFit/>
            </a:bodyPr>
            <a:lstStyle/>
            <a:p>
              <a:pPr algn="ctr"/>
              <a:r>
                <a:rPr lang="en-US" altLang="zh-CN" sz="3600" b="1" dirty="0" smtClean="0">
                  <a:solidFill>
                    <a:schemeClr val="accent1"/>
                  </a:solidFill>
                  <a:effectLst>
                    <a:innerShdw blurRad="63500" dist="50800" dir="18900000">
                      <a:prstClr val="black">
                        <a:alpha val="50000"/>
                      </a:prstClr>
                    </a:innerShdw>
                  </a:effectLst>
                  <a:latin typeface="Impact" panose="020B0806030902050204" pitchFamily="34" charset="0"/>
                </a:rPr>
                <a:t>3</a:t>
              </a:r>
              <a:endParaRPr lang="zh-CN" altLang="en-US" sz="3600" b="1" dirty="0">
                <a:solidFill>
                  <a:schemeClr val="accent1"/>
                </a:solidFill>
                <a:effectLst>
                  <a:innerShdw blurRad="63500" dist="50800" dir="18900000">
                    <a:prstClr val="black">
                      <a:alpha val="50000"/>
                    </a:prstClr>
                  </a:innerShdw>
                </a:effectLst>
                <a:latin typeface="Impact" panose="020B0806030902050204" pitchFamily="34" charset="0"/>
              </a:endParaRPr>
            </a:p>
          </p:txBody>
        </p:sp>
      </p:grpSp>
      <p:grpSp>
        <p:nvGrpSpPr>
          <p:cNvPr id="24" name="组合 1023"/>
          <p:cNvGrpSpPr/>
          <p:nvPr/>
        </p:nvGrpSpPr>
        <p:grpSpPr>
          <a:xfrm>
            <a:off x="5059470" y="2253286"/>
            <a:ext cx="123000" cy="3274715"/>
            <a:chOff x="7035471" y="2605314"/>
            <a:chExt cx="123000" cy="3274715"/>
          </a:xfrm>
        </p:grpSpPr>
        <p:cxnSp>
          <p:nvCxnSpPr>
            <p:cNvPr id="28" name="直接连接符 27"/>
            <p:cNvCxnSpPr/>
            <p:nvPr/>
          </p:nvCxnSpPr>
          <p:spPr>
            <a:xfrm>
              <a:off x="7096970" y="2664279"/>
              <a:ext cx="0" cy="314492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7038658" y="2605314"/>
              <a:ext cx="116626" cy="1166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7035471" y="5757031"/>
              <a:ext cx="123000" cy="12299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矩形 37"/>
          <p:cNvSpPr/>
          <p:nvPr/>
        </p:nvSpPr>
        <p:spPr>
          <a:xfrm>
            <a:off x="1221903" y="2127344"/>
            <a:ext cx="3390672" cy="477054"/>
          </a:xfrm>
          <a:prstGeom prst="rect">
            <a:avLst/>
          </a:prstGeom>
          <a:noFill/>
        </p:spPr>
        <p:txBody>
          <a:bodyPr wrap="none" rtlCol="0">
            <a:spAutoFit/>
          </a:bodyPr>
          <a:lstStyle/>
          <a:p>
            <a:r>
              <a:rPr lang="zh-CN" altLang="en-US" sz="2500" b="1" dirty="0" smtClean="0">
                <a:solidFill>
                  <a:schemeClr val="tx2"/>
                </a:solidFill>
                <a:latin typeface="思源黑体 CN Bold" pitchFamily="34" charset="-122"/>
                <a:ea typeface="思源黑体 CN Bold" pitchFamily="34" charset="-122"/>
              </a:rPr>
              <a:t>“参考文献”越查越旧</a:t>
            </a:r>
            <a:endParaRPr lang="zh-CN" altLang="en-US" sz="2500" b="1" dirty="0">
              <a:solidFill>
                <a:schemeClr val="tx2"/>
              </a:solidFill>
              <a:latin typeface="思源黑体 CN Bold" pitchFamily="34" charset="-122"/>
              <a:ea typeface="思源黑体 CN Bold" pitchFamily="34" charset="-122"/>
            </a:endParaRPr>
          </a:p>
        </p:txBody>
      </p:sp>
      <p:sp>
        <p:nvSpPr>
          <p:cNvPr id="54"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文献引证追踪</a:t>
            </a:r>
            <a:endParaRPr lang="en-US" altLang="zh-CN" sz="3200" b="0" dirty="0">
              <a:solidFill>
                <a:schemeClr val="bg1"/>
              </a:solidFill>
              <a:latin typeface="思源黑体 CN Bold" pitchFamily="34" charset="-122"/>
              <a:ea typeface="思源黑体 CN Bold" pitchFamily="34" charset="-122"/>
            </a:endParaRPr>
          </a:p>
        </p:txBody>
      </p:sp>
      <p:sp>
        <p:nvSpPr>
          <p:cNvPr id="55" name="矩形 54"/>
          <p:cNvSpPr/>
          <p:nvPr/>
        </p:nvSpPr>
        <p:spPr>
          <a:xfrm>
            <a:off x="1221903" y="3657694"/>
            <a:ext cx="3390672" cy="477054"/>
          </a:xfrm>
          <a:prstGeom prst="rect">
            <a:avLst/>
          </a:prstGeom>
          <a:noFill/>
        </p:spPr>
        <p:txBody>
          <a:bodyPr wrap="none" rtlCol="0">
            <a:spAutoFit/>
          </a:bodyPr>
          <a:lstStyle/>
          <a:p>
            <a:r>
              <a:rPr lang="zh-CN" altLang="en-US" sz="2500" b="1" dirty="0" smtClean="0">
                <a:solidFill>
                  <a:schemeClr val="tx2"/>
                </a:solidFill>
                <a:latin typeface="思源黑体 CN Bold" pitchFamily="34" charset="-122"/>
                <a:ea typeface="思源黑体 CN Bold" pitchFamily="34" charset="-122"/>
              </a:rPr>
              <a:t>“引证文献”</a:t>
            </a:r>
            <a:r>
              <a:rPr lang="zh-CN" altLang="en-US" sz="2500" b="1" dirty="0" smtClean="0">
                <a:solidFill>
                  <a:schemeClr val="tx2"/>
                </a:solidFill>
                <a:latin typeface="思源黑体 CN Bold" pitchFamily="34" charset="-122"/>
                <a:ea typeface="思源黑体 CN Bold" pitchFamily="34" charset="-122"/>
              </a:rPr>
              <a:t>越查越新</a:t>
            </a:r>
            <a:endParaRPr lang="zh-CN" altLang="en-US" sz="2500" b="1" dirty="0">
              <a:solidFill>
                <a:schemeClr val="tx2"/>
              </a:solidFill>
              <a:latin typeface="思源黑体 CN Bold" pitchFamily="34" charset="-122"/>
              <a:ea typeface="思源黑体 CN Bold" pitchFamily="34" charset="-122"/>
            </a:endParaRPr>
          </a:p>
        </p:txBody>
      </p:sp>
      <p:sp>
        <p:nvSpPr>
          <p:cNvPr id="56" name="矩形 55"/>
          <p:cNvSpPr/>
          <p:nvPr/>
        </p:nvSpPr>
        <p:spPr>
          <a:xfrm>
            <a:off x="1221903" y="5188044"/>
            <a:ext cx="3390672" cy="477054"/>
          </a:xfrm>
          <a:prstGeom prst="rect">
            <a:avLst/>
          </a:prstGeom>
          <a:noFill/>
        </p:spPr>
        <p:txBody>
          <a:bodyPr wrap="none" rtlCol="0">
            <a:spAutoFit/>
          </a:bodyPr>
          <a:lstStyle/>
          <a:p>
            <a:r>
              <a:rPr lang="zh-CN" altLang="en-US" sz="2500" b="1" dirty="0" smtClean="0">
                <a:solidFill>
                  <a:schemeClr val="tx2"/>
                </a:solidFill>
                <a:latin typeface="思源黑体 CN Bold" pitchFamily="34" charset="-122"/>
                <a:ea typeface="思源黑体 CN Bold" pitchFamily="34" charset="-122"/>
              </a:rPr>
              <a:t>“耦合文献”越查越深</a:t>
            </a:r>
            <a:endParaRPr lang="zh-CN" altLang="en-US" sz="2500" b="1" dirty="0">
              <a:solidFill>
                <a:schemeClr val="tx2"/>
              </a:solidFill>
              <a:latin typeface="思源黑体 CN Bold" pitchFamily="34" charset="-122"/>
              <a:ea typeface="思源黑体 CN Bold" pitchFamily="34" charset="-122"/>
            </a:endParaRPr>
          </a:p>
        </p:txBody>
      </p:sp>
    </p:spTree>
    <p:extLst>
      <p:ext uri="{BB962C8B-B14F-4D97-AF65-F5344CB8AC3E}">
        <p14:creationId xmlns:p14="http://schemas.microsoft.com/office/powerpoint/2010/main" xmlns="" val="18767177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additive="base">
                                        <p:cTn id="18" dur="500" fill="hold"/>
                                        <p:tgtEl>
                                          <p:spTgt spid="55"/>
                                        </p:tgtEl>
                                        <p:attrNameLst>
                                          <p:attrName>ppt_x</p:attrName>
                                        </p:attrNameLst>
                                      </p:cBhvr>
                                      <p:tavLst>
                                        <p:tav tm="0">
                                          <p:val>
                                            <p:strVal val="#ppt_x"/>
                                          </p:val>
                                        </p:tav>
                                        <p:tav tm="100000">
                                          <p:val>
                                            <p:strVal val="#ppt_x"/>
                                          </p:val>
                                        </p:tav>
                                      </p:tavLst>
                                    </p:anim>
                                    <p:anim calcmode="lin" valueType="num">
                                      <p:cBhvr additive="base">
                                        <p:cTn id="19" dur="500" fill="hold"/>
                                        <p:tgtEl>
                                          <p:spTgt spid="55"/>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fill="hold"/>
                                        <p:tgtEl>
                                          <p:spTgt spid="56"/>
                                        </p:tgtEl>
                                        <p:attrNameLst>
                                          <p:attrName>ppt_x</p:attrName>
                                        </p:attrNameLst>
                                      </p:cBhvr>
                                      <p:tavLst>
                                        <p:tav tm="0">
                                          <p:val>
                                            <p:strVal val="#ppt_x"/>
                                          </p:val>
                                        </p:tav>
                                        <p:tav tm="100000">
                                          <p:val>
                                            <p:strVal val="#ppt_x"/>
                                          </p:val>
                                        </p:tav>
                                      </p:tavLst>
                                    </p:anim>
                                    <p:anim calcmode="lin" valueType="num">
                                      <p:cBhvr additive="base">
                                        <p:cTn id="30" dur="500" fill="hold"/>
                                        <p:tgtEl>
                                          <p:spTgt spid="56"/>
                                        </p:tgtEl>
                                        <p:attrNameLst>
                                          <p:attrName>ppt_y</p:attrName>
                                        </p:attrNameLst>
                                      </p:cBhvr>
                                      <p:tavLst>
                                        <p:tav tm="0">
                                          <p:val>
                                            <p:strVal val="1+#ppt_h/2"/>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P spid="5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333"/>
          <p:cNvPicPr>
            <a:picLocks noChangeAspect="1" noChangeArrowheads="1"/>
          </p:cNvPicPr>
          <p:nvPr/>
        </p:nvPicPr>
        <p:blipFill>
          <a:blip r:embed="rId3" cstate="print"/>
          <a:srcRect r="835"/>
          <a:stretch>
            <a:fillRect/>
          </a:stretch>
        </p:blipFill>
        <p:spPr bwMode="auto">
          <a:xfrm>
            <a:off x="3811588" y="1703120"/>
            <a:ext cx="7542212" cy="449606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3886201" y="2540000"/>
            <a:ext cx="380999" cy="35433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580815" y="2552756"/>
            <a:ext cx="3047661" cy="1531060"/>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同时</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查询</a:t>
            </a:r>
            <a:r>
              <a:rPr lang="zh-CN" altLang="en-US" sz="1600" dirty="0" smtClean="0">
                <a:solidFill>
                  <a:srgbClr val="029BD7"/>
                </a:solidFill>
                <a:latin typeface="思源黑体 CN Medium" pitchFamily="34" charset="-122"/>
                <a:ea typeface="思源黑体 CN Medium" pitchFamily="34" charset="-122"/>
                <a:cs typeface="Arial" pitchFamily="34" charset="0"/>
              </a:rPr>
              <a:t>多篇文章</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的“参考文献”或者“引证文献”情况，做关于某一研究主题的引用追踪，实现了国内引文库功能的新突破。</a:t>
            </a:r>
          </a:p>
        </p:txBody>
      </p:sp>
      <p:sp>
        <p:nvSpPr>
          <p:cNvPr id="17" name="矩形 16"/>
          <p:cNvSpPr/>
          <p:nvPr/>
        </p:nvSpPr>
        <p:spPr>
          <a:xfrm>
            <a:off x="576085" y="4161337"/>
            <a:ext cx="2660418" cy="1027782"/>
          </a:xfrm>
          <a:prstGeom prst="rect">
            <a:avLst/>
          </a:prstGeom>
        </p:spPr>
        <p:txBody>
          <a:bodyPr wrap="square">
            <a:spAutoFit/>
          </a:bodyPr>
          <a:lstStyle/>
          <a:p>
            <a:pPr>
              <a:lnSpc>
                <a:spcPct val="150000"/>
              </a:lnSpc>
            </a:pPr>
            <a:r>
              <a:rPr lang="zh-CN" altLang="en-US" sz="1400" dirty="0" smtClean="0">
                <a:solidFill>
                  <a:srgbClr val="02AFF3"/>
                </a:solidFill>
                <a:latin typeface="思源黑体 CN Bold" pitchFamily="34" charset="-122"/>
                <a:ea typeface="思源黑体 CN Bold" pitchFamily="34" charset="-122"/>
                <a:cs typeface="Arial" pitchFamily="34" charset="0"/>
              </a:rPr>
              <a:t>可以勾选多篇文献同时查看“参考文献”、“引证文献”等引用追踪</a:t>
            </a:r>
            <a:r>
              <a:rPr lang="zh-CN" altLang="en-US" sz="1400" dirty="0" smtClean="0">
                <a:solidFill>
                  <a:srgbClr val="02AFF3"/>
                </a:solidFill>
                <a:latin typeface="思源黑体 CN Bold" pitchFamily="34" charset="-122"/>
                <a:ea typeface="思源黑体 CN Bold" pitchFamily="34" charset="-122"/>
                <a:cs typeface="Arial" pitchFamily="34" charset="0"/>
              </a:rPr>
              <a:t>功能。</a:t>
            </a:r>
            <a:endParaRPr lang="zh-CN" altLang="en-US" sz="1400" dirty="0" smtClean="0">
              <a:solidFill>
                <a:srgbClr val="02AFF3"/>
              </a:solidFill>
              <a:latin typeface="思源黑体 CN Bold" pitchFamily="34" charset="-122"/>
              <a:ea typeface="思源黑体 CN Bold" pitchFamily="34" charset="-122"/>
              <a:cs typeface="Arial" pitchFamily="34" charset="0"/>
            </a:endParaRPr>
          </a:p>
        </p:txBody>
      </p:sp>
      <p:sp>
        <p:nvSpPr>
          <p:cNvPr id="1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文献引证追踪</a:t>
            </a:r>
            <a:endParaRPr lang="en-US" altLang="zh-CN" sz="3200" b="0" dirty="0">
              <a:solidFill>
                <a:schemeClr val="bg1"/>
              </a:solidFill>
              <a:latin typeface="思源黑体 CN Bold" pitchFamily="34" charset="-122"/>
              <a:ea typeface="思源黑体 CN Bold" pitchFamily="34" charset="-122"/>
            </a:endParaRPr>
          </a:p>
        </p:txBody>
      </p:sp>
      <p:sp>
        <p:nvSpPr>
          <p:cNvPr id="15" name="矩形 14"/>
          <p:cNvSpPr/>
          <p:nvPr/>
        </p:nvSpPr>
        <p:spPr>
          <a:xfrm>
            <a:off x="3924301" y="2057400"/>
            <a:ext cx="3682999" cy="2286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4"/>
                                        </p:tgtEl>
                                        <p:attrNameLst>
                                          <p:attrName>style.visibility</p:attrName>
                                        </p:attrNameLst>
                                      </p:cBhvr>
                                      <p:to>
                                        <p:strVal val="visible"/>
                                      </p:to>
                                    </p:set>
                                    <p:animEffect transition="in" filter="fade">
                                      <p:cBhvr>
                                        <p:cTn id="10" dur="500"/>
                                        <p:tgtEl>
                                          <p:spTgt spid="1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7" grpId="0"/>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707815" y="2921056"/>
            <a:ext cx="3047661" cy="1531060"/>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引用追踪分析功能可以同时查看多篇文章的被引用情况及年代分布情况，可以做排除自引等更详细的</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操作。</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文献引证追踪</a:t>
            </a:r>
            <a:endParaRPr lang="en-US" altLang="zh-CN" sz="3200" b="0" dirty="0">
              <a:solidFill>
                <a:schemeClr val="bg1"/>
              </a:solidFill>
              <a:latin typeface="思源黑体 CN Bold" pitchFamily="34" charset="-122"/>
              <a:ea typeface="思源黑体 CN Bold" pitchFamily="34" charset="-122"/>
            </a:endParaRPr>
          </a:p>
        </p:txBody>
      </p:sp>
      <p:pic>
        <p:nvPicPr>
          <p:cNvPr id="16" name="Picture 5" descr="C:\Users\vip\Desktop\未命名1.jpg未命名1"/>
          <p:cNvPicPr>
            <a:picLocks noChangeAspect="1" noChangeArrowheads="1"/>
          </p:cNvPicPr>
          <p:nvPr/>
        </p:nvPicPr>
        <p:blipFill>
          <a:blip r:embed="rId3" cstate="print"/>
          <a:srcRect r="1450"/>
          <a:stretch>
            <a:fillRect/>
          </a:stretch>
        </p:blipFill>
        <p:spPr bwMode="auto">
          <a:xfrm>
            <a:off x="4337050" y="1436644"/>
            <a:ext cx="6877050" cy="4989555"/>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C:\Users\vip\Desktop\QQ截图20130925102231.jpgQQ截图20130925102231"/>
          <p:cNvPicPr>
            <a:picLocks noChangeAspect="1" noChangeArrowheads="1"/>
          </p:cNvPicPr>
          <p:nvPr/>
        </p:nvPicPr>
        <p:blipFill>
          <a:blip r:embed="rId3" cstate="print"/>
          <a:srcRect/>
          <a:stretch>
            <a:fillRect/>
          </a:stretch>
        </p:blipFill>
        <p:spPr bwMode="auto">
          <a:xfrm>
            <a:off x="5092700" y="1585957"/>
            <a:ext cx="5867400" cy="477744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5778501" y="1536700"/>
            <a:ext cx="5143499" cy="3810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1076115" y="2921056"/>
            <a:ext cx="3047661" cy="1938992"/>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通过</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对某一检索主题的期刊引用情况分析，析出有价值的图书、专利、标准、学位论文、会议论文等目录摘要，将有用价值的文献类型做了</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扩展</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p>
        </p:txBody>
      </p:sp>
      <p:sp>
        <p:nvSpPr>
          <p:cNvPr id="17" name="矩形 16"/>
          <p:cNvSpPr/>
          <p:nvPr/>
        </p:nvSpPr>
        <p:spPr>
          <a:xfrm>
            <a:off x="1071384" y="4961437"/>
            <a:ext cx="3030715" cy="415498"/>
          </a:xfrm>
          <a:prstGeom prst="rect">
            <a:avLst/>
          </a:prstGeom>
        </p:spPr>
        <p:txBody>
          <a:bodyPr wrap="square">
            <a:spAutoFit/>
          </a:bodyPr>
          <a:lstStyle/>
          <a:p>
            <a:pPr>
              <a:lnSpc>
                <a:spcPct val="150000"/>
              </a:lnSpc>
            </a:pPr>
            <a:r>
              <a:rPr lang="zh-CN" altLang="en-US" sz="1400" dirty="0" smtClean="0">
                <a:solidFill>
                  <a:srgbClr val="02AFF3"/>
                </a:solidFill>
                <a:latin typeface="思源黑体 CN Bold" pitchFamily="34" charset="-122"/>
                <a:ea typeface="思源黑体 CN Bold" pitchFamily="34" charset="-122"/>
                <a:cs typeface="Arial" pitchFamily="34" charset="0"/>
              </a:rPr>
              <a:t>可以对其他类型的有价值文献做</a:t>
            </a:r>
            <a:r>
              <a:rPr lang="zh-CN" altLang="en-US" sz="1400" dirty="0" smtClean="0">
                <a:solidFill>
                  <a:srgbClr val="02AFF3"/>
                </a:solidFill>
                <a:latin typeface="思源黑体 CN Bold" pitchFamily="34" charset="-122"/>
                <a:ea typeface="思源黑体 CN Bold" pitchFamily="34" charset="-122"/>
                <a:cs typeface="Arial" pitchFamily="34" charset="0"/>
              </a:rPr>
              <a:t>析出。</a:t>
            </a:r>
            <a:endParaRPr lang="zh-CN" altLang="en-US" sz="1400" dirty="0" smtClean="0">
              <a:solidFill>
                <a:srgbClr val="02AFF3"/>
              </a:solidFill>
              <a:latin typeface="思源黑体 CN Bold" pitchFamily="34" charset="-122"/>
              <a:ea typeface="思源黑体 CN Bold" pitchFamily="34" charset="-122"/>
              <a:cs typeface="Arial" pitchFamily="34" charset="0"/>
            </a:endParaRPr>
          </a:p>
        </p:txBody>
      </p:sp>
      <p:sp>
        <p:nvSpPr>
          <p:cNvPr id="1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文献引证追踪</a:t>
            </a:r>
            <a:endParaRPr lang="en-US" altLang="zh-CN" sz="3200" b="0" dirty="0">
              <a:solidFill>
                <a:schemeClr val="bg1"/>
              </a:solidFill>
              <a:latin typeface="思源黑体 CN Bold" pitchFamily="34" charset="-122"/>
              <a:ea typeface="思源黑体 CN Bold" pitchFamily="34" charset="-122"/>
            </a:endParaRPr>
          </a:p>
        </p:txBody>
      </p:sp>
      <p:sp>
        <p:nvSpPr>
          <p:cNvPr id="15" name="矩形 14"/>
          <p:cNvSpPr/>
          <p:nvPr/>
        </p:nvSpPr>
        <p:spPr>
          <a:xfrm>
            <a:off x="1073845" y="2447744"/>
            <a:ext cx="2749471"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同步解析重要文献</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4"/>
                                        </p:tgtEl>
                                        <p:attrNameLst>
                                          <p:attrName>style.visibility</p:attrName>
                                        </p:attrNameLst>
                                      </p:cBhvr>
                                      <p:to>
                                        <p:strVal val="visible"/>
                                      </p:to>
                                    </p:set>
                                    <p:animEffect transition="in" filter="fade">
                                      <p:cBhvr>
                                        <p:cTn id="10" dur="500"/>
                                        <p:tgtEl>
                                          <p:spTgt spid="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noChangeArrowheads="1"/>
          </p:cNvPicPr>
          <p:nvPr/>
        </p:nvPicPr>
        <p:blipFill>
          <a:blip r:embed="rId3" cstate="print"/>
          <a:srcRect/>
          <a:stretch>
            <a:fillRect/>
          </a:stretch>
        </p:blipFill>
        <p:spPr bwMode="auto">
          <a:xfrm>
            <a:off x="1562100" y="2565400"/>
            <a:ext cx="9144000" cy="2540000"/>
          </a:xfrm>
          <a:prstGeom prst="rect">
            <a:avLst/>
          </a:prstGeom>
          <a:noFill/>
          <a:ln w="9525">
            <a:noFill/>
            <a:miter lim="800000"/>
            <a:headEnd/>
            <a:tailEnd/>
          </a:ln>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2781301" y="3225800"/>
            <a:ext cx="3162299" cy="2921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1546015" y="1866956"/>
            <a:ext cx="4435685" cy="461665"/>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基于作者、机构、期刊做科研产出的统计分析</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文献引证追踪</a:t>
            </a:r>
            <a:endParaRPr lang="en-US" altLang="zh-CN" sz="3200" b="0" dirty="0">
              <a:solidFill>
                <a:schemeClr val="bg1"/>
              </a:solidFill>
              <a:latin typeface="思源黑体 CN Bold" pitchFamily="34" charset="-122"/>
              <a:ea typeface="思源黑体 CN Bold" pitchFamily="34" charset="-122"/>
            </a:endParaRPr>
          </a:p>
        </p:txBody>
      </p:sp>
      <p:sp>
        <p:nvSpPr>
          <p:cNvPr id="15" name="矩形 14"/>
          <p:cNvSpPr/>
          <p:nvPr/>
        </p:nvSpPr>
        <p:spPr>
          <a:xfrm>
            <a:off x="1543745" y="1393644"/>
            <a:ext cx="3070071"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引文库功能的新内涵</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pic>
        <p:nvPicPr>
          <p:cNvPr id="19" name="Picture 19"/>
          <p:cNvPicPr>
            <a:picLocks noChangeAspect="1" noChangeArrowheads="1"/>
          </p:cNvPicPr>
          <p:nvPr/>
        </p:nvPicPr>
        <p:blipFill>
          <a:blip r:embed="rId4" cstate="print"/>
          <a:srcRect/>
          <a:stretch>
            <a:fillRect/>
          </a:stretch>
        </p:blipFill>
        <p:spPr bwMode="auto">
          <a:xfrm>
            <a:off x="1562216" y="2531469"/>
            <a:ext cx="9118484" cy="4326531"/>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21" name="矩形 20"/>
          <p:cNvSpPr/>
          <p:nvPr/>
        </p:nvSpPr>
        <p:spPr>
          <a:xfrm>
            <a:off x="3200401" y="3175000"/>
            <a:ext cx="533399" cy="3048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232401" y="3759200"/>
            <a:ext cx="533399" cy="3048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746501" y="4318000"/>
            <a:ext cx="533399" cy="3048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p:nvGrpSpPr>
        <p:grpSpPr>
          <a:xfrm>
            <a:off x="1339090" y="1849568"/>
            <a:ext cx="2939947" cy="4749352"/>
            <a:chOff x="1339090" y="1849568"/>
            <a:chExt cx="2939947" cy="4749352"/>
          </a:xfrm>
        </p:grpSpPr>
        <p:sp>
          <p:nvSpPr>
            <p:cNvPr id="24" name="圆角矩形 23"/>
            <p:cNvSpPr/>
            <p:nvPr/>
          </p:nvSpPr>
          <p:spPr>
            <a:xfrm>
              <a:off x="1339090" y="4648200"/>
              <a:ext cx="2912870" cy="1950720"/>
            </a:xfrm>
            <a:prstGeom prst="roundRect">
              <a:avLst>
                <a:gd name="adj" fmla="val 8073"/>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393377" y="4857445"/>
              <a:ext cx="2885660" cy="1569660"/>
            </a:xfrm>
            <a:prstGeom prst="rect">
              <a:avLst/>
            </a:prstGeom>
          </p:spPr>
          <p:txBody>
            <a:bodyPr wrap="square">
              <a:spAutoFit/>
            </a:bodyPr>
            <a:lstStyle/>
            <a:p>
              <a:pPr>
                <a:lnSpc>
                  <a:spcPct val="150000"/>
                </a:lnSpc>
              </a:pPr>
              <a:r>
                <a:rPr lang="zh-CN" altLang="en-US" sz="1600" dirty="0" smtClean="0">
                  <a:solidFill>
                    <a:schemeClr val="tx2"/>
                  </a:solidFill>
                  <a:latin typeface="思源黑体 CN Medium" pitchFamily="34" charset="-122"/>
                  <a:ea typeface="思源黑体 CN Medium" pitchFamily="34" charset="-122"/>
                  <a:cs typeface="Arial" pitchFamily="34" charset="0"/>
                </a:rPr>
                <a:t>期刊是学术传播的重要工具，登载的大多数内容都反映的是最新的学术成果和学科研究的前沿动态。</a:t>
              </a:r>
              <a:endParaRPr lang="en-US" altLang="zh-CN" sz="1600" dirty="0">
                <a:solidFill>
                  <a:schemeClr val="tx2"/>
                </a:solidFill>
                <a:latin typeface="思源黑体 CN Medium" pitchFamily="34" charset="-122"/>
                <a:ea typeface="思源黑体 CN Medium" pitchFamily="34" charset="-122"/>
                <a:cs typeface="Arial" pitchFamily="34" charset="0"/>
              </a:endParaRPr>
            </a:p>
          </p:txBody>
        </p:sp>
        <p:grpSp>
          <p:nvGrpSpPr>
            <p:cNvPr id="14" name="组合 16"/>
            <p:cNvGrpSpPr/>
            <p:nvPr/>
          </p:nvGrpSpPr>
          <p:grpSpPr>
            <a:xfrm>
              <a:off x="1655865" y="1849568"/>
              <a:ext cx="2423160" cy="2423160"/>
              <a:chOff x="1874520" y="2217420"/>
              <a:chExt cx="2423160" cy="2423160"/>
            </a:xfrm>
          </p:grpSpPr>
          <p:sp>
            <p:nvSpPr>
              <p:cNvPr id="10" name="椭圆 9"/>
              <p:cNvSpPr/>
              <p:nvPr/>
            </p:nvSpPr>
            <p:spPr>
              <a:xfrm>
                <a:off x="1874520" y="2217420"/>
                <a:ext cx="2423160" cy="2423160"/>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11" name="泪滴形 10"/>
              <p:cNvSpPr/>
              <p:nvPr/>
            </p:nvSpPr>
            <p:spPr>
              <a:xfrm>
                <a:off x="2104135" y="2447035"/>
                <a:ext cx="1963930" cy="1963930"/>
              </a:xfrm>
              <a:prstGeom prst="teardrop">
                <a:avLst/>
              </a:prstGeom>
              <a:gradFill flip="none" rotWithShape="1">
                <a:gsLst>
                  <a:gs pos="0">
                    <a:schemeClr val="accent5">
                      <a:lumMod val="0"/>
                      <a:lumOff val="100000"/>
                    </a:schemeClr>
                  </a:gs>
                  <a:gs pos="20000">
                    <a:srgbClr val="FFFFFF"/>
                  </a:gs>
                  <a:gs pos="61000">
                    <a:schemeClr val="bg1">
                      <a:lumMod val="85000"/>
                    </a:schemeClr>
                  </a:gs>
                  <a:gs pos="37000">
                    <a:srgbClr val="E9E9E9"/>
                  </a:gs>
                  <a:gs pos="95000">
                    <a:schemeClr val="bg1">
                      <a:lumMod val="6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grpSp>
          <p:nvGrpSpPr>
            <p:cNvPr id="18" name="Group 40"/>
            <p:cNvGrpSpPr/>
            <p:nvPr>
              <p:custDataLst>
                <p:tags r:id="rId1"/>
              </p:custDataLst>
            </p:nvPr>
          </p:nvGrpSpPr>
          <p:grpSpPr>
            <a:xfrm>
              <a:off x="2355599" y="2741308"/>
              <a:ext cx="1069570" cy="609274"/>
              <a:chOff x="5571397" y="597420"/>
              <a:chExt cx="853737" cy="486326"/>
            </a:xfrm>
            <a:solidFill>
              <a:schemeClr val="tx2"/>
            </a:solidFill>
          </p:grpSpPr>
          <p:sp>
            <p:nvSpPr>
              <p:cNvPr id="48" name="Freeform 25"/>
              <p:cNvSpPr>
                <a:spLocks/>
              </p:cNvSpPr>
              <p:nvPr/>
            </p:nvSpPr>
            <p:spPr bwMode="auto">
              <a:xfrm>
                <a:off x="5616039" y="646408"/>
                <a:ext cx="170668" cy="164347"/>
              </a:xfrm>
              <a:custGeom>
                <a:avLst/>
                <a:gdLst>
                  <a:gd name="T0" fmla="*/ 387 w 595"/>
                  <a:gd name="T1" fmla="*/ 512 h 573"/>
                  <a:gd name="T2" fmla="*/ 588 w 595"/>
                  <a:gd name="T3" fmla="*/ 62 h 573"/>
                  <a:gd name="T4" fmla="*/ 544 w 595"/>
                  <a:gd name="T5" fmla="*/ 0 h 573"/>
                  <a:gd name="T6" fmla="*/ 51 w 595"/>
                  <a:gd name="T7" fmla="*/ 0 h 573"/>
                  <a:gd name="T8" fmla="*/ 7 w 595"/>
                  <a:gd name="T9" fmla="*/ 62 h 573"/>
                  <a:gd name="T10" fmla="*/ 208 w 595"/>
                  <a:gd name="T11" fmla="*/ 512 h 573"/>
                  <a:gd name="T12" fmla="*/ 297 w 595"/>
                  <a:gd name="T13" fmla="*/ 573 h 573"/>
                  <a:gd name="T14" fmla="*/ 387 w 595"/>
                  <a:gd name="T15" fmla="*/ 512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573">
                    <a:moveTo>
                      <a:pt x="387" y="512"/>
                    </a:moveTo>
                    <a:cubicBezTo>
                      <a:pt x="467" y="419"/>
                      <a:pt x="566" y="298"/>
                      <a:pt x="588" y="62"/>
                    </a:cubicBezTo>
                    <a:cubicBezTo>
                      <a:pt x="589" y="47"/>
                      <a:pt x="595" y="0"/>
                      <a:pt x="544" y="0"/>
                    </a:cubicBezTo>
                    <a:cubicBezTo>
                      <a:pt x="51" y="0"/>
                      <a:pt x="51" y="0"/>
                      <a:pt x="51" y="0"/>
                    </a:cubicBezTo>
                    <a:cubicBezTo>
                      <a:pt x="0" y="0"/>
                      <a:pt x="6" y="47"/>
                      <a:pt x="7" y="62"/>
                    </a:cubicBezTo>
                    <a:cubicBezTo>
                      <a:pt x="29" y="298"/>
                      <a:pt x="128" y="419"/>
                      <a:pt x="208" y="512"/>
                    </a:cubicBezTo>
                    <a:cubicBezTo>
                      <a:pt x="243" y="553"/>
                      <a:pt x="263" y="573"/>
                      <a:pt x="297" y="573"/>
                    </a:cubicBezTo>
                    <a:cubicBezTo>
                      <a:pt x="331" y="573"/>
                      <a:pt x="352" y="553"/>
                      <a:pt x="387" y="51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a:sym typeface="Segoe UI"/>
                </a:endParaRPr>
              </a:p>
            </p:txBody>
          </p:sp>
          <p:sp>
            <p:nvSpPr>
              <p:cNvPr id="49" name="Freeform 27"/>
              <p:cNvSpPr>
                <a:spLocks/>
              </p:cNvSpPr>
              <p:nvPr/>
            </p:nvSpPr>
            <p:spPr bwMode="auto">
              <a:xfrm>
                <a:off x="5913129" y="958115"/>
                <a:ext cx="167113" cy="82964"/>
              </a:xfrm>
              <a:custGeom>
                <a:avLst/>
                <a:gdLst>
                  <a:gd name="T0" fmla="*/ 0 w 583"/>
                  <a:gd name="T1" fmla="*/ 239 h 288"/>
                  <a:gd name="T2" fmla="*/ 45 w 583"/>
                  <a:gd name="T3" fmla="*/ 288 h 288"/>
                  <a:gd name="T4" fmla="*/ 538 w 583"/>
                  <a:gd name="T5" fmla="*/ 288 h 288"/>
                  <a:gd name="T6" fmla="*/ 583 w 583"/>
                  <a:gd name="T7" fmla="*/ 239 h 288"/>
                  <a:gd name="T8" fmla="*/ 291 w 583"/>
                  <a:gd name="T9" fmla="*/ 0 h 288"/>
                  <a:gd name="T10" fmla="*/ 0 w 583"/>
                  <a:gd name="T11" fmla="*/ 239 h 288"/>
                </a:gdLst>
                <a:ahLst/>
                <a:cxnLst>
                  <a:cxn ang="0">
                    <a:pos x="T0" y="T1"/>
                  </a:cxn>
                  <a:cxn ang="0">
                    <a:pos x="T2" y="T3"/>
                  </a:cxn>
                  <a:cxn ang="0">
                    <a:pos x="T4" y="T5"/>
                  </a:cxn>
                  <a:cxn ang="0">
                    <a:pos x="T6" y="T7"/>
                  </a:cxn>
                  <a:cxn ang="0">
                    <a:pos x="T8" y="T9"/>
                  </a:cxn>
                  <a:cxn ang="0">
                    <a:pos x="T10" y="T11"/>
                  </a:cxn>
                </a:cxnLst>
                <a:rect l="0" t="0" r="r" b="b"/>
                <a:pathLst>
                  <a:path w="583" h="288">
                    <a:moveTo>
                      <a:pt x="0" y="239"/>
                    </a:moveTo>
                    <a:cubicBezTo>
                      <a:pt x="0" y="259"/>
                      <a:pt x="5" y="288"/>
                      <a:pt x="45" y="288"/>
                    </a:cubicBezTo>
                    <a:cubicBezTo>
                      <a:pt x="538" y="288"/>
                      <a:pt x="538" y="288"/>
                      <a:pt x="538" y="288"/>
                    </a:cubicBezTo>
                    <a:cubicBezTo>
                      <a:pt x="577" y="288"/>
                      <a:pt x="583" y="259"/>
                      <a:pt x="583" y="239"/>
                    </a:cubicBezTo>
                    <a:cubicBezTo>
                      <a:pt x="582" y="219"/>
                      <a:pt x="554" y="0"/>
                      <a:pt x="291" y="0"/>
                    </a:cubicBezTo>
                    <a:cubicBezTo>
                      <a:pt x="28" y="0"/>
                      <a:pt x="0" y="219"/>
                      <a:pt x="0" y="23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a:sym typeface="Segoe UI"/>
                </a:endParaRPr>
              </a:p>
            </p:txBody>
          </p:sp>
          <p:sp>
            <p:nvSpPr>
              <p:cNvPr id="50" name="Freeform 28"/>
              <p:cNvSpPr>
                <a:spLocks/>
              </p:cNvSpPr>
              <p:nvPr/>
            </p:nvSpPr>
            <p:spPr bwMode="auto">
              <a:xfrm>
                <a:off x="5916684" y="680779"/>
                <a:ext cx="159606" cy="129977"/>
              </a:xfrm>
              <a:custGeom>
                <a:avLst/>
                <a:gdLst>
                  <a:gd name="T0" fmla="*/ 368 w 556"/>
                  <a:gd name="T1" fmla="*/ 392 h 453"/>
                  <a:gd name="T2" fmla="*/ 546 w 556"/>
                  <a:gd name="T3" fmla="*/ 71 h 453"/>
                  <a:gd name="T4" fmla="*/ 493 w 556"/>
                  <a:gd name="T5" fmla="*/ 0 h 453"/>
                  <a:gd name="T6" fmla="*/ 64 w 556"/>
                  <a:gd name="T7" fmla="*/ 0 h 453"/>
                  <a:gd name="T8" fmla="*/ 11 w 556"/>
                  <a:gd name="T9" fmla="*/ 71 h 453"/>
                  <a:gd name="T10" fmla="*/ 188 w 556"/>
                  <a:gd name="T11" fmla="*/ 392 h 453"/>
                  <a:gd name="T12" fmla="*/ 278 w 556"/>
                  <a:gd name="T13" fmla="*/ 453 h 453"/>
                  <a:gd name="T14" fmla="*/ 368 w 556"/>
                  <a:gd name="T15" fmla="*/ 392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6" h="453">
                    <a:moveTo>
                      <a:pt x="368" y="392"/>
                    </a:moveTo>
                    <a:cubicBezTo>
                      <a:pt x="432" y="318"/>
                      <a:pt x="507" y="224"/>
                      <a:pt x="546" y="71"/>
                    </a:cubicBezTo>
                    <a:cubicBezTo>
                      <a:pt x="556" y="31"/>
                      <a:pt x="544" y="0"/>
                      <a:pt x="493" y="0"/>
                    </a:cubicBezTo>
                    <a:cubicBezTo>
                      <a:pt x="64" y="0"/>
                      <a:pt x="64" y="0"/>
                      <a:pt x="64" y="0"/>
                    </a:cubicBezTo>
                    <a:cubicBezTo>
                      <a:pt x="13" y="0"/>
                      <a:pt x="0" y="31"/>
                      <a:pt x="11" y="71"/>
                    </a:cubicBezTo>
                    <a:cubicBezTo>
                      <a:pt x="50" y="224"/>
                      <a:pt x="125" y="318"/>
                      <a:pt x="188" y="392"/>
                    </a:cubicBezTo>
                    <a:cubicBezTo>
                      <a:pt x="224" y="433"/>
                      <a:pt x="244" y="453"/>
                      <a:pt x="278" y="453"/>
                    </a:cubicBezTo>
                    <a:cubicBezTo>
                      <a:pt x="312" y="453"/>
                      <a:pt x="333" y="433"/>
                      <a:pt x="368" y="39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a:sym typeface="Segoe UI"/>
                </a:endParaRPr>
              </a:p>
            </p:txBody>
          </p:sp>
          <p:sp>
            <p:nvSpPr>
              <p:cNvPr id="51" name="Freeform 47"/>
              <p:cNvSpPr>
                <a:spLocks/>
              </p:cNvSpPr>
              <p:nvPr/>
            </p:nvSpPr>
            <p:spPr bwMode="auto">
              <a:xfrm>
                <a:off x="6209823" y="879102"/>
                <a:ext cx="170668" cy="161977"/>
              </a:xfrm>
              <a:custGeom>
                <a:avLst/>
                <a:gdLst>
                  <a:gd name="T0" fmla="*/ 297 w 594"/>
                  <a:gd name="T1" fmla="*/ 0 h 563"/>
                  <a:gd name="T2" fmla="*/ 188 w 594"/>
                  <a:gd name="T3" fmla="*/ 50 h 563"/>
                  <a:gd name="T4" fmla="*/ 7 w 594"/>
                  <a:gd name="T5" fmla="*/ 500 h 563"/>
                  <a:gd name="T6" fmla="*/ 51 w 594"/>
                  <a:gd name="T7" fmla="*/ 563 h 563"/>
                  <a:gd name="T8" fmla="*/ 544 w 594"/>
                  <a:gd name="T9" fmla="*/ 563 h 563"/>
                  <a:gd name="T10" fmla="*/ 588 w 594"/>
                  <a:gd name="T11" fmla="*/ 500 h 563"/>
                  <a:gd name="T12" fmla="*/ 407 w 594"/>
                  <a:gd name="T13" fmla="*/ 50 h 563"/>
                  <a:gd name="T14" fmla="*/ 297 w 594"/>
                  <a:gd name="T15" fmla="*/ 0 h 5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4" h="563">
                    <a:moveTo>
                      <a:pt x="297" y="0"/>
                    </a:moveTo>
                    <a:cubicBezTo>
                      <a:pt x="254" y="0"/>
                      <a:pt x="214" y="19"/>
                      <a:pt x="188" y="50"/>
                    </a:cubicBezTo>
                    <a:cubicBezTo>
                      <a:pt x="109" y="141"/>
                      <a:pt x="27" y="283"/>
                      <a:pt x="7" y="500"/>
                    </a:cubicBezTo>
                    <a:cubicBezTo>
                      <a:pt x="6" y="516"/>
                      <a:pt x="0" y="563"/>
                      <a:pt x="51" y="563"/>
                    </a:cubicBezTo>
                    <a:cubicBezTo>
                      <a:pt x="544" y="563"/>
                      <a:pt x="544" y="563"/>
                      <a:pt x="544" y="563"/>
                    </a:cubicBezTo>
                    <a:cubicBezTo>
                      <a:pt x="594" y="563"/>
                      <a:pt x="589" y="516"/>
                      <a:pt x="588" y="500"/>
                    </a:cubicBezTo>
                    <a:cubicBezTo>
                      <a:pt x="567" y="283"/>
                      <a:pt x="485" y="141"/>
                      <a:pt x="407" y="50"/>
                    </a:cubicBezTo>
                    <a:cubicBezTo>
                      <a:pt x="380" y="19"/>
                      <a:pt x="341" y="0"/>
                      <a:pt x="297"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a:sym typeface="Segoe UI"/>
                </a:endParaRPr>
              </a:p>
            </p:txBody>
          </p:sp>
          <p:grpSp>
            <p:nvGrpSpPr>
              <p:cNvPr id="21" name="Group 48"/>
              <p:cNvGrpSpPr/>
              <p:nvPr/>
            </p:nvGrpSpPr>
            <p:grpSpPr>
              <a:xfrm>
                <a:off x="5571397" y="597420"/>
                <a:ext cx="853737" cy="486326"/>
                <a:chOff x="5571397" y="597420"/>
                <a:chExt cx="853737" cy="486326"/>
              </a:xfrm>
              <a:grpFill/>
            </p:grpSpPr>
            <p:sp>
              <p:nvSpPr>
                <p:cNvPr id="53" name="Freeform 26"/>
                <p:cNvSpPr>
                  <a:spLocks noEditPoints="1"/>
                </p:cNvSpPr>
                <p:nvPr/>
              </p:nvSpPr>
              <p:spPr bwMode="auto">
                <a:xfrm>
                  <a:off x="5571397" y="597420"/>
                  <a:ext cx="259953" cy="486326"/>
                </a:xfrm>
                <a:custGeom>
                  <a:avLst/>
                  <a:gdLst>
                    <a:gd name="T0" fmla="*/ 849 w 905"/>
                    <a:gd name="T1" fmla="*/ 1582 h 1693"/>
                    <a:gd name="T2" fmla="*/ 509 w 905"/>
                    <a:gd name="T3" fmla="*/ 845 h 1693"/>
                    <a:gd name="T4" fmla="*/ 849 w 905"/>
                    <a:gd name="T5" fmla="*/ 112 h 1693"/>
                    <a:gd name="T6" fmla="*/ 905 w 905"/>
                    <a:gd name="T7" fmla="*/ 56 h 1693"/>
                    <a:gd name="T8" fmla="*/ 849 w 905"/>
                    <a:gd name="T9" fmla="*/ 0 h 1693"/>
                    <a:gd name="T10" fmla="*/ 56 w 905"/>
                    <a:gd name="T11" fmla="*/ 0 h 1693"/>
                    <a:gd name="T12" fmla="*/ 0 w 905"/>
                    <a:gd name="T13" fmla="*/ 56 h 1693"/>
                    <a:gd name="T14" fmla="*/ 56 w 905"/>
                    <a:gd name="T15" fmla="*/ 112 h 1693"/>
                    <a:gd name="T16" fmla="*/ 396 w 905"/>
                    <a:gd name="T17" fmla="*/ 845 h 1693"/>
                    <a:gd name="T18" fmla="*/ 56 w 905"/>
                    <a:gd name="T19" fmla="*/ 1582 h 1693"/>
                    <a:gd name="T20" fmla="*/ 0 w 905"/>
                    <a:gd name="T21" fmla="*/ 1638 h 1693"/>
                    <a:gd name="T22" fmla="*/ 56 w 905"/>
                    <a:gd name="T23" fmla="*/ 1693 h 1693"/>
                    <a:gd name="T24" fmla="*/ 849 w 905"/>
                    <a:gd name="T25" fmla="*/ 1693 h 1693"/>
                    <a:gd name="T26" fmla="*/ 905 w 905"/>
                    <a:gd name="T27" fmla="*/ 1638 h 1693"/>
                    <a:gd name="T28" fmla="*/ 849 w 905"/>
                    <a:gd name="T29" fmla="*/ 1582 h 1693"/>
                    <a:gd name="T30" fmla="*/ 777 w 905"/>
                    <a:gd name="T31" fmla="*/ 1565 h 1693"/>
                    <a:gd name="T32" fmla="*/ 736 w 905"/>
                    <a:gd name="T33" fmla="*/ 1582 h 1693"/>
                    <a:gd name="T34" fmla="*/ 169 w 905"/>
                    <a:gd name="T35" fmla="*/ 1582 h 1693"/>
                    <a:gd name="T36" fmla="*/ 128 w 905"/>
                    <a:gd name="T37" fmla="*/ 1565 h 1693"/>
                    <a:gd name="T38" fmla="*/ 114 w 905"/>
                    <a:gd name="T39" fmla="*/ 1522 h 1693"/>
                    <a:gd name="T40" fmla="*/ 329 w 905"/>
                    <a:gd name="T41" fmla="*/ 1019 h 1693"/>
                    <a:gd name="T42" fmla="*/ 428 w 905"/>
                    <a:gd name="T43" fmla="*/ 845 h 1693"/>
                    <a:gd name="T44" fmla="*/ 329 w 905"/>
                    <a:gd name="T45" fmla="*/ 670 h 1693"/>
                    <a:gd name="T46" fmla="*/ 114 w 905"/>
                    <a:gd name="T47" fmla="*/ 171 h 1693"/>
                    <a:gd name="T48" fmla="*/ 128 w 905"/>
                    <a:gd name="T49" fmla="*/ 129 h 1693"/>
                    <a:gd name="T50" fmla="*/ 169 w 905"/>
                    <a:gd name="T51" fmla="*/ 112 h 1693"/>
                    <a:gd name="T52" fmla="*/ 736 w 905"/>
                    <a:gd name="T53" fmla="*/ 112 h 1693"/>
                    <a:gd name="T54" fmla="*/ 777 w 905"/>
                    <a:gd name="T55" fmla="*/ 129 h 1693"/>
                    <a:gd name="T56" fmla="*/ 791 w 905"/>
                    <a:gd name="T57" fmla="*/ 171 h 1693"/>
                    <a:gd name="T58" fmla="*/ 576 w 905"/>
                    <a:gd name="T59" fmla="*/ 670 h 1693"/>
                    <a:gd name="T60" fmla="*/ 477 w 905"/>
                    <a:gd name="T61" fmla="*/ 845 h 1693"/>
                    <a:gd name="T62" fmla="*/ 576 w 905"/>
                    <a:gd name="T63" fmla="*/ 1019 h 1693"/>
                    <a:gd name="T64" fmla="*/ 791 w 905"/>
                    <a:gd name="T65" fmla="*/ 1522 h 1693"/>
                    <a:gd name="T66" fmla="*/ 777 w 905"/>
                    <a:gd name="T67" fmla="*/ 1565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1693">
                      <a:moveTo>
                        <a:pt x="849" y="1582"/>
                      </a:moveTo>
                      <a:cubicBezTo>
                        <a:pt x="849" y="1051"/>
                        <a:pt x="509" y="995"/>
                        <a:pt x="509" y="845"/>
                      </a:cubicBezTo>
                      <a:cubicBezTo>
                        <a:pt x="509" y="695"/>
                        <a:pt x="849" y="642"/>
                        <a:pt x="849" y="112"/>
                      </a:cubicBezTo>
                      <a:cubicBezTo>
                        <a:pt x="880" y="112"/>
                        <a:pt x="905" y="87"/>
                        <a:pt x="905" y="56"/>
                      </a:cubicBezTo>
                      <a:cubicBezTo>
                        <a:pt x="905" y="25"/>
                        <a:pt x="880" y="0"/>
                        <a:pt x="849" y="0"/>
                      </a:cubicBezTo>
                      <a:cubicBezTo>
                        <a:pt x="56" y="0"/>
                        <a:pt x="56" y="0"/>
                        <a:pt x="56" y="0"/>
                      </a:cubicBezTo>
                      <a:cubicBezTo>
                        <a:pt x="25" y="0"/>
                        <a:pt x="0" y="25"/>
                        <a:pt x="0" y="56"/>
                      </a:cubicBezTo>
                      <a:cubicBezTo>
                        <a:pt x="0" y="87"/>
                        <a:pt x="25" y="112"/>
                        <a:pt x="56" y="112"/>
                      </a:cubicBezTo>
                      <a:cubicBezTo>
                        <a:pt x="56" y="642"/>
                        <a:pt x="396" y="695"/>
                        <a:pt x="396" y="845"/>
                      </a:cubicBezTo>
                      <a:cubicBezTo>
                        <a:pt x="396" y="995"/>
                        <a:pt x="56" y="1051"/>
                        <a:pt x="56" y="1582"/>
                      </a:cubicBezTo>
                      <a:cubicBezTo>
                        <a:pt x="25" y="1582"/>
                        <a:pt x="0" y="1607"/>
                        <a:pt x="0" y="1638"/>
                      </a:cubicBezTo>
                      <a:cubicBezTo>
                        <a:pt x="0" y="1668"/>
                        <a:pt x="25" y="1693"/>
                        <a:pt x="56" y="1693"/>
                      </a:cubicBezTo>
                      <a:cubicBezTo>
                        <a:pt x="849" y="1693"/>
                        <a:pt x="849" y="1693"/>
                        <a:pt x="849" y="1693"/>
                      </a:cubicBezTo>
                      <a:cubicBezTo>
                        <a:pt x="880" y="1693"/>
                        <a:pt x="905" y="1668"/>
                        <a:pt x="905" y="1638"/>
                      </a:cubicBezTo>
                      <a:cubicBezTo>
                        <a:pt x="905" y="1607"/>
                        <a:pt x="880" y="1582"/>
                        <a:pt x="849" y="1582"/>
                      </a:cubicBezTo>
                      <a:moveTo>
                        <a:pt x="777" y="1565"/>
                      </a:moveTo>
                      <a:cubicBezTo>
                        <a:pt x="761" y="1582"/>
                        <a:pt x="736" y="1582"/>
                        <a:pt x="736" y="1582"/>
                      </a:cubicBezTo>
                      <a:cubicBezTo>
                        <a:pt x="169" y="1582"/>
                        <a:pt x="169" y="1582"/>
                        <a:pt x="169" y="1582"/>
                      </a:cubicBezTo>
                      <a:cubicBezTo>
                        <a:pt x="169" y="1582"/>
                        <a:pt x="144" y="1582"/>
                        <a:pt x="128" y="1565"/>
                      </a:cubicBezTo>
                      <a:cubicBezTo>
                        <a:pt x="120" y="1556"/>
                        <a:pt x="113" y="1541"/>
                        <a:pt x="114" y="1522"/>
                      </a:cubicBezTo>
                      <a:cubicBezTo>
                        <a:pt x="128" y="1235"/>
                        <a:pt x="243" y="1111"/>
                        <a:pt x="329" y="1019"/>
                      </a:cubicBezTo>
                      <a:cubicBezTo>
                        <a:pt x="382" y="963"/>
                        <a:pt x="428" y="914"/>
                        <a:pt x="428" y="845"/>
                      </a:cubicBezTo>
                      <a:cubicBezTo>
                        <a:pt x="428" y="776"/>
                        <a:pt x="382" y="727"/>
                        <a:pt x="329" y="670"/>
                      </a:cubicBezTo>
                      <a:cubicBezTo>
                        <a:pt x="243" y="578"/>
                        <a:pt x="128" y="458"/>
                        <a:pt x="114" y="171"/>
                      </a:cubicBezTo>
                      <a:cubicBezTo>
                        <a:pt x="113" y="152"/>
                        <a:pt x="120" y="138"/>
                        <a:pt x="128" y="129"/>
                      </a:cubicBezTo>
                      <a:cubicBezTo>
                        <a:pt x="144" y="112"/>
                        <a:pt x="169" y="112"/>
                        <a:pt x="169" y="112"/>
                      </a:cubicBezTo>
                      <a:cubicBezTo>
                        <a:pt x="736" y="112"/>
                        <a:pt x="736" y="112"/>
                        <a:pt x="736" y="112"/>
                      </a:cubicBezTo>
                      <a:cubicBezTo>
                        <a:pt x="736" y="112"/>
                        <a:pt x="761" y="112"/>
                        <a:pt x="777" y="129"/>
                      </a:cubicBezTo>
                      <a:cubicBezTo>
                        <a:pt x="785" y="138"/>
                        <a:pt x="792" y="152"/>
                        <a:pt x="791" y="171"/>
                      </a:cubicBezTo>
                      <a:cubicBezTo>
                        <a:pt x="777" y="458"/>
                        <a:pt x="661" y="578"/>
                        <a:pt x="576" y="670"/>
                      </a:cubicBezTo>
                      <a:cubicBezTo>
                        <a:pt x="523" y="727"/>
                        <a:pt x="477" y="776"/>
                        <a:pt x="477" y="845"/>
                      </a:cubicBezTo>
                      <a:cubicBezTo>
                        <a:pt x="477" y="914"/>
                        <a:pt x="523" y="963"/>
                        <a:pt x="576" y="1019"/>
                      </a:cubicBezTo>
                      <a:cubicBezTo>
                        <a:pt x="661" y="1111"/>
                        <a:pt x="777" y="1235"/>
                        <a:pt x="791" y="1522"/>
                      </a:cubicBezTo>
                      <a:cubicBezTo>
                        <a:pt x="792" y="1541"/>
                        <a:pt x="785" y="1556"/>
                        <a:pt x="777" y="156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a:sym typeface="Segoe UI"/>
                  </a:endParaRPr>
                </a:p>
              </p:txBody>
            </p:sp>
            <p:sp>
              <p:nvSpPr>
                <p:cNvPr id="54" name="Freeform 29"/>
                <p:cNvSpPr>
                  <a:spLocks noEditPoints="1"/>
                </p:cNvSpPr>
                <p:nvPr/>
              </p:nvSpPr>
              <p:spPr bwMode="auto">
                <a:xfrm>
                  <a:off x="5866511" y="597420"/>
                  <a:ext cx="259953" cy="486326"/>
                </a:xfrm>
                <a:custGeom>
                  <a:avLst/>
                  <a:gdLst>
                    <a:gd name="T0" fmla="*/ 849 w 905"/>
                    <a:gd name="T1" fmla="*/ 1582 h 1693"/>
                    <a:gd name="T2" fmla="*/ 509 w 905"/>
                    <a:gd name="T3" fmla="*/ 845 h 1693"/>
                    <a:gd name="T4" fmla="*/ 849 w 905"/>
                    <a:gd name="T5" fmla="*/ 112 h 1693"/>
                    <a:gd name="T6" fmla="*/ 905 w 905"/>
                    <a:gd name="T7" fmla="*/ 56 h 1693"/>
                    <a:gd name="T8" fmla="*/ 849 w 905"/>
                    <a:gd name="T9" fmla="*/ 0 h 1693"/>
                    <a:gd name="T10" fmla="*/ 56 w 905"/>
                    <a:gd name="T11" fmla="*/ 0 h 1693"/>
                    <a:gd name="T12" fmla="*/ 0 w 905"/>
                    <a:gd name="T13" fmla="*/ 56 h 1693"/>
                    <a:gd name="T14" fmla="*/ 56 w 905"/>
                    <a:gd name="T15" fmla="*/ 112 h 1693"/>
                    <a:gd name="T16" fmla="*/ 396 w 905"/>
                    <a:gd name="T17" fmla="*/ 845 h 1693"/>
                    <a:gd name="T18" fmla="*/ 56 w 905"/>
                    <a:gd name="T19" fmla="*/ 1582 h 1693"/>
                    <a:gd name="T20" fmla="*/ 0 w 905"/>
                    <a:gd name="T21" fmla="*/ 1638 h 1693"/>
                    <a:gd name="T22" fmla="*/ 56 w 905"/>
                    <a:gd name="T23" fmla="*/ 1693 h 1693"/>
                    <a:gd name="T24" fmla="*/ 849 w 905"/>
                    <a:gd name="T25" fmla="*/ 1693 h 1693"/>
                    <a:gd name="T26" fmla="*/ 905 w 905"/>
                    <a:gd name="T27" fmla="*/ 1638 h 1693"/>
                    <a:gd name="T28" fmla="*/ 849 w 905"/>
                    <a:gd name="T29" fmla="*/ 1582 h 1693"/>
                    <a:gd name="T30" fmla="*/ 777 w 905"/>
                    <a:gd name="T31" fmla="*/ 1565 h 1693"/>
                    <a:gd name="T32" fmla="*/ 736 w 905"/>
                    <a:gd name="T33" fmla="*/ 1582 h 1693"/>
                    <a:gd name="T34" fmla="*/ 169 w 905"/>
                    <a:gd name="T35" fmla="*/ 1582 h 1693"/>
                    <a:gd name="T36" fmla="*/ 128 w 905"/>
                    <a:gd name="T37" fmla="*/ 1565 h 1693"/>
                    <a:gd name="T38" fmla="*/ 114 w 905"/>
                    <a:gd name="T39" fmla="*/ 1522 h 1693"/>
                    <a:gd name="T40" fmla="*/ 329 w 905"/>
                    <a:gd name="T41" fmla="*/ 1019 h 1693"/>
                    <a:gd name="T42" fmla="*/ 428 w 905"/>
                    <a:gd name="T43" fmla="*/ 845 h 1693"/>
                    <a:gd name="T44" fmla="*/ 329 w 905"/>
                    <a:gd name="T45" fmla="*/ 670 h 1693"/>
                    <a:gd name="T46" fmla="*/ 114 w 905"/>
                    <a:gd name="T47" fmla="*/ 171 h 1693"/>
                    <a:gd name="T48" fmla="*/ 128 w 905"/>
                    <a:gd name="T49" fmla="*/ 129 h 1693"/>
                    <a:gd name="T50" fmla="*/ 169 w 905"/>
                    <a:gd name="T51" fmla="*/ 112 h 1693"/>
                    <a:gd name="T52" fmla="*/ 736 w 905"/>
                    <a:gd name="T53" fmla="*/ 112 h 1693"/>
                    <a:gd name="T54" fmla="*/ 777 w 905"/>
                    <a:gd name="T55" fmla="*/ 129 h 1693"/>
                    <a:gd name="T56" fmla="*/ 791 w 905"/>
                    <a:gd name="T57" fmla="*/ 171 h 1693"/>
                    <a:gd name="T58" fmla="*/ 576 w 905"/>
                    <a:gd name="T59" fmla="*/ 670 h 1693"/>
                    <a:gd name="T60" fmla="*/ 477 w 905"/>
                    <a:gd name="T61" fmla="*/ 845 h 1693"/>
                    <a:gd name="T62" fmla="*/ 576 w 905"/>
                    <a:gd name="T63" fmla="*/ 1019 h 1693"/>
                    <a:gd name="T64" fmla="*/ 791 w 905"/>
                    <a:gd name="T65" fmla="*/ 1522 h 1693"/>
                    <a:gd name="T66" fmla="*/ 777 w 905"/>
                    <a:gd name="T67" fmla="*/ 1565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1693">
                      <a:moveTo>
                        <a:pt x="849" y="1582"/>
                      </a:moveTo>
                      <a:cubicBezTo>
                        <a:pt x="849" y="1051"/>
                        <a:pt x="509" y="995"/>
                        <a:pt x="509" y="845"/>
                      </a:cubicBezTo>
                      <a:cubicBezTo>
                        <a:pt x="509" y="695"/>
                        <a:pt x="849" y="642"/>
                        <a:pt x="849" y="112"/>
                      </a:cubicBezTo>
                      <a:cubicBezTo>
                        <a:pt x="880" y="112"/>
                        <a:pt x="905" y="87"/>
                        <a:pt x="905" y="56"/>
                      </a:cubicBezTo>
                      <a:cubicBezTo>
                        <a:pt x="905" y="25"/>
                        <a:pt x="880" y="0"/>
                        <a:pt x="849" y="0"/>
                      </a:cubicBezTo>
                      <a:cubicBezTo>
                        <a:pt x="56" y="0"/>
                        <a:pt x="56" y="0"/>
                        <a:pt x="56" y="0"/>
                      </a:cubicBezTo>
                      <a:cubicBezTo>
                        <a:pt x="25" y="0"/>
                        <a:pt x="0" y="25"/>
                        <a:pt x="0" y="56"/>
                      </a:cubicBezTo>
                      <a:cubicBezTo>
                        <a:pt x="0" y="87"/>
                        <a:pt x="25" y="112"/>
                        <a:pt x="56" y="112"/>
                      </a:cubicBezTo>
                      <a:cubicBezTo>
                        <a:pt x="56" y="642"/>
                        <a:pt x="396" y="695"/>
                        <a:pt x="396" y="845"/>
                      </a:cubicBezTo>
                      <a:cubicBezTo>
                        <a:pt x="396" y="995"/>
                        <a:pt x="56" y="1051"/>
                        <a:pt x="56" y="1582"/>
                      </a:cubicBezTo>
                      <a:cubicBezTo>
                        <a:pt x="25" y="1582"/>
                        <a:pt x="0" y="1607"/>
                        <a:pt x="0" y="1638"/>
                      </a:cubicBezTo>
                      <a:cubicBezTo>
                        <a:pt x="0" y="1668"/>
                        <a:pt x="25" y="1693"/>
                        <a:pt x="56" y="1693"/>
                      </a:cubicBezTo>
                      <a:cubicBezTo>
                        <a:pt x="849" y="1693"/>
                        <a:pt x="849" y="1693"/>
                        <a:pt x="849" y="1693"/>
                      </a:cubicBezTo>
                      <a:cubicBezTo>
                        <a:pt x="880" y="1693"/>
                        <a:pt x="905" y="1668"/>
                        <a:pt x="905" y="1638"/>
                      </a:cubicBezTo>
                      <a:cubicBezTo>
                        <a:pt x="905" y="1607"/>
                        <a:pt x="880" y="1582"/>
                        <a:pt x="849" y="1582"/>
                      </a:cubicBezTo>
                      <a:moveTo>
                        <a:pt x="777" y="1565"/>
                      </a:moveTo>
                      <a:cubicBezTo>
                        <a:pt x="761" y="1582"/>
                        <a:pt x="736" y="1582"/>
                        <a:pt x="736" y="1582"/>
                      </a:cubicBezTo>
                      <a:cubicBezTo>
                        <a:pt x="169" y="1582"/>
                        <a:pt x="169" y="1582"/>
                        <a:pt x="169" y="1582"/>
                      </a:cubicBezTo>
                      <a:cubicBezTo>
                        <a:pt x="169" y="1582"/>
                        <a:pt x="144" y="1582"/>
                        <a:pt x="128" y="1565"/>
                      </a:cubicBezTo>
                      <a:cubicBezTo>
                        <a:pt x="120" y="1556"/>
                        <a:pt x="113" y="1541"/>
                        <a:pt x="114" y="1522"/>
                      </a:cubicBezTo>
                      <a:cubicBezTo>
                        <a:pt x="128" y="1235"/>
                        <a:pt x="243" y="1111"/>
                        <a:pt x="329" y="1019"/>
                      </a:cubicBezTo>
                      <a:cubicBezTo>
                        <a:pt x="382" y="963"/>
                        <a:pt x="428" y="914"/>
                        <a:pt x="428" y="845"/>
                      </a:cubicBezTo>
                      <a:cubicBezTo>
                        <a:pt x="428" y="776"/>
                        <a:pt x="382" y="727"/>
                        <a:pt x="329" y="670"/>
                      </a:cubicBezTo>
                      <a:cubicBezTo>
                        <a:pt x="243" y="578"/>
                        <a:pt x="128" y="458"/>
                        <a:pt x="114" y="171"/>
                      </a:cubicBezTo>
                      <a:cubicBezTo>
                        <a:pt x="113" y="152"/>
                        <a:pt x="120" y="138"/>
                        <a:pt x="128" y="129"/>
                      </a:cubicBezTo>
                      <a:cubicBezTo>
                        <a:pt x="144" y="112"/>
                        <a:pt x="169" y="112"/>
                        <a:pt x="169" y="112"/>
                      </a:cubicBezTo>
                      <a:cubicBezTo>
                        <a:pt x="736" y="112"/>
                        <a:pt x="736" y="112"/>
                        <a:pt x="736" y="112"/>
                      </a:cubicBezTo>
                      <a:cubicBezTo>
                        <a:pt x="736" y="112"/>
                        <a:pt x="761" y="112"/>
                        <a:pt x="777" y="129"/>
                      </a:cubicBezTo>
                      <a:cubicBezTo>
                        <a:pt x="785" y="138"/>
                        <a:pt x="792" y="152"/>
                        <a:pt x="791" y="171"/>
                      </a:cubicBezTo>
                      <a:cubicBezTo>
                        <a:pt x="777" y="458"/>
                        <a:pt x="661" y="578"/>
                        <a:pt x="576" y="670"/>
                      </a:cubicBezTo>
                      <a:cubicBezTo>
                        <a:pt x="523" y="727"/>
                        <a:pt x="477" y="776"/>
                        <a:pt x="477" y="845"/>
                      </a:cubicBezTo>
                      <a:cubicBezTo>
                        <a:pt x="477" y="914"/>
                        <a:pt x="523" y="963"/>
                        <a:pt x="576" y="1019"/>
                      </a:cubicBezTo>
                      <a:cubicBezTo>
                        <a:pt x="661" y="1111"/>
                        <a:pt x="777" y="1235"/>
                        <a:pt x="791" y="1522"/>
                      </a:cubicBezTo>
                      <a:cubicBezTo>
                        <a:pt x="792" y="1541"/>
                        <a:pt x="785" y="1556"/>
                        <a:pt x="777" y="156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a:sym typeface="Segoe UI"/>
                  </a:endParaRPr>
                </a:p>
              </p:txBody>
            </p:sp>
            <p:sp>
              <p:nvSpPr>
                <p:cNvPr id="55" name="Freeform 31"/>
                <p:cNvSpPr>
                  <a:spLocks noEditPoints="1"/>
                </p:cNvSpPr>
                <p:nvPr/>
              </p:nvSpPr>
              <p:spPr bwMode="auto">
                <a:xfrm>
                  <a:off x="6165181" y="597420"/>
                  <a:ext cx="259953" cy="486326"/>
                </a:xfrm>
                <a:custGeom>
                  <a:avLst/>
                  <a:gdLst>
                    <a:gd name="T0" fmla="*/ 849 w 905"/>
                    <a:gd name="T1" fmla="*/ 1582 h 1693"/>
                    <a:gd name="T2" fmla="*/ 509 w 905"/>
                    <a:gd name="T3" fmla="*/ 845 h 1693"/>
                    <a:gd name="T4" fmla="*/ 849 w 905"/>
                    <a:gd name="T5" fmla="*/ 112 h 1693"/>
                    <a:gd name="T6" fmla="*/ 905 w 905"/>
                    <a:gd name="T7" fmla="*/ 56 h 1693"/>
                    <a:gd name="T8" fmla="*/ 849 w 905"/>
                    <a:gd name="T9" fmla="*/ 0 h 1693"/>
                    <a:gd name="T10" fmla="*/ 56 w 905"/>
                    <a:gd name="T11" fmla="*/ 0 h 1693"/>
                    <a:gd name="T12" fmla="*/ 0 w 905"/>
                    <a:gd name="T13" fmla="*/ 56 h 1693"/>
                    <a:gd name="T14" fmla="*/ 56 w 905"/>
                    <a:gd name="T15" fmla="*/ 112 h 1693"/>
                    <a:gd name="T16" fmla="*/ 396 w 905"/>
                    <a:gd name="T17" fmla="*/ 845 h 1693"/>
                    <a:gd name="T18" fmla="*/ 56 w 905"/>
                    <a:gd name="T19" fmla="*/ 1582 h 1693"/>
                    <a:gd name="T20" fmla="*/ 0 w 905"/>
                    <a:gd name="T21" fmla="*/ 1638 h 1693"/>
                    <a:gd name="T22" fmla="*/ 56 w 905"/>
                    <a:gd name="T23" fmla="*/ 1693 h 1693"/>
                    <a:gd name="T24" fmla="*/ 849 w 905"/>
                    <a:gd name="T25" fmla="*/ 1693 h 1693"/>
                    <a:gd name="T26" fmla="*/ 905 w 905"/>
                    <a:gd name="T27" fmla="*/ 1638 h 1693"/>
                    <a:gd name="T28" fmla="*/ 849 w 905"/>
                    <a:gd name="T29" fmla="*/ 1582 h 1693"/>
                    <a:gd name="T30" fmla="*/ 777 w 905"/>
                    <a:gd name="T31" fmla="*/ 1565 h 1693"/>
                    <a:gd name="T32" fmla="*/ 736 w 905"/>
                    <a:gd name="T33" fmla="*/ 1582 h 1693"/>
                    <a:gd name="T34" fmla="*/ 169 w 905"/>
                    <a:gd name="T35" fmla="*/ 1582 h 1693"/>
                    <a:gd name="T36" fmla="*/ 128 w 905"/>
                    <a:gd name="T37" fmla="*/ 1565 h 1693"/>
                    <a:gd name="T38" fmla="*/ 113 w 905"/>
                    <a:gd name="T39" fmla="*/ 1522 h 1693"/>
                    <a:gd name="T40" fmla="*/ 329 w 905"/>
                    <a:gd name="T41" fmla="*/ 1019 h 1693"/>
                    <a:gd name="T42" fmla="*/ 428 w 905"/>
                    <a:gd name="T43" fmla="*/ 845 h 1693"/>
                    <a:gd name="T44" fmla="*/ 329 w 905"/>
                    <a:gd name="T45" fmla="*/ 670 h 1693"/>
                    <a:gd name="T46" fmla="*/ 113 w 905"/>
                    <a:gd name="T47" fmla="*/ 171 h 1693"/>
                    <a:gd name="T48" fmla="*/ 128 w 905"/>
                    <a:gd name="T49" fmla="*/ 129 h 1693"/>
                    <a:gd name="T50" fmla="*/ 169 w 905"/>
                    <a:gd name="T51" fmla="*/ 112 h 1693"/>
                    <a:gd name="T52" fmla="*/ 736 w 905"/>
                    <a:gd name="T53" fmla="*/ 112 h 1693"/>
                    <a:gd name="T54" fmla="*/ 777 w 905"/>
                    <a:gd name="T55" fmla="*/ 129 h 1693"/>
                    <a:gd name="T56" fmla="*/ 791 w 905"/>
                    <a:gd name="T57" fmla="*/ 171 h 1693"/>
                    <a:gd name="T58" fmla="*/ 575 w 905"/>
                    <a:gd name="T59" fmla="*/ 670 h 1693"/>
                    <a:gd name="T60" fmla="*/ 477 w 905"/>
                    <a:gd name="T61" fmla="*/ 845 h 1693"/>
                    <a:gd name="T62" fmla="*/ 575 w 905"/>
                    <a:gd name="T63" fmla="*/ 1019 h 1693"/>
                    <a:gd name="T64" fmla="*/ 791 w 905"/>
                    <a:gd name="T65" fmla="*/ 1522 h 1693"/>
                    <a:gd name="T66" fmla="*/ 777 w 905"/>
                    <a:gd name="T67" fmla="*/ 1565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1693">
                      <a:moveTo>
                        <a:pt x="849" y="1582"/>
                      </a:moveTo>
                      <a:cubicBezTo>
                        <a:pt x="849" y="1051"/>
                        <a:pt x="509" y="995"/>
                        <a:pt x="509" y="845"/>
                      </a:cubicBezTo>
                      <a:cubicBezTo>
                        <a:pt x="509" y="695"/>
                        <a:pt x="849" y="642"/>
                        <a:pt x="849" y="112"/>
                      </a:cubicBezTo>
                      <a:cubicBezTo>
                        <a:pt x="880" y="112"/>
                        <a:pt x="905" y="87"/>
                        <a:pt x="905" y="56"/>
                      </a:cubicBezTo>
                      <a:cubicBezTo>
                        <a:pt x="905" y="25"/>
                        <a:pt x="880" y="0"/>
                        <a:pt x="849" y="0"/>
                      </a:cubicBezTo>
                      <a:cubicBezTo>
                        <a:pt x="56" y="0"/>
                        <a:pt x="56" y="0"/>
                        <a:pt x="56" y="0"/>
                      </a:cubicBezTo>
                      <a:cubicBezTo>
                        <a:pt x="25" y="0"/>
                        <a:pt x="0" y="25"/>
                        <a:pt x="0" y="56"/>
                      </a:cubicBezTo>
                      <a:cubicBezTo>
                        <a:pt x="0" y="87"/>
                        <a:pt x="25" y="112"/>
                        <a:pt x="56" y="112"/>
                      </a:cubicBezTo>
                      <a:cubicBezTo>
                        <a:pt x="56" y="642"/>
                        <a:pt x="396" y="695"/>
                        <a:pt x="396" y="845"/>
                      </a:cubicBezTo>
                      <a:cubicBezTo>
                        <a:pt x="396" y="995"/>
                        <a:pt x="56" y="1051"/>
                        <a:pt x="56" y="1582"/>
                      </a:cubicBezTo>
                      <a:cubicBezTo>
                        <a:pt x="25" y="1582"/>
                        <a:pt x="0" y="1607"/>
                        <a:pt x="0" y="1638"/>
                      </a:cubicBezTo>
                      <a:cubicBezTo>
                        <a:pt x="0" y="1668"/>
                        <a:pt x="25" y="1693"/>
                        <a:pt x="56" y="1693"/>
                      </a:cubicBezTo>
                      <a:cubicBezTo>
                        <a:pt x="849" y="1693"/>
                        <a:pt x="849" y="1693"/>
                        <a:pt x="849" y="1693"/>
                      </a:cubicBezTo>
                      <a:cubicBezTo>
                        <a:pt x="880" y="1693"/>
                        <a:pt x="905" y="1668"/>
                        <a:pt x="905" y="1638"/>
                      </a:cubicBezTo>
                      <a:cubicBezTo>
                        <a:pt x="905" y="1607"/>
                        <a:pt x="880" y="1582"/>
                        <a:pt x="849" y="1582"/>
                      </a:cubicBezTo>
                      <a:moveTo>
                        <a:pt x="777" y="1565"/>
                      </a:moveTo>
                      <a:cubicBezTo>
                        <a:pt x="761" y="1582"/>
                        <a:pt x="736" y="1582"/>
                        <a:pt x="736" y="1582"/>
                      </a:cubicBezTo>
                      <a:cubicBezTo>
                        <a:pt x="169" y="1582"/>
                        <a:pt x="169" y="1582"/>
                        <a:pt x="169" y="1582"/>
                      </a:cubicBezTo>
                      <a:cubicBezTo>
                        <a:pt x="169" y="1582"/>
                        <a:pt x="144" y="1582"/>
                        <a:pt x="128" y="1565"/>
                      </a:cubicBezTo>
                      <a:cubicBezTo>
                        <a:pt x="119" y="1556"/>
                        <a:pt x="113" y="1541"/>
                        <a:pt x="113" y="1522"/>
                      </a:cubicBezTo>
                      <a:cubicBezTo>
                        <a:pt x="128" y="1235"/>
                        <a:pt x="243" y="1111"/>
                        <a:pt x="329" y="1019"/>
                      </a:cubicBezTo>
                      <a:cubicBezTo>
                        <a:pt x="382" y="963"/>
                        <a:pt x="428" y="914"/>
                        <a:pt x="428" y="845"/>
                      </a:cubicBezTo>
                      <a:cubicBezTo>
                        <a:pt x="428" y="776"/>
                        <a:pt x="382" y="727"/>
                        <a:pt x="329" y="670"/>
                      </a:cubicBezTo>
                      <a:cubicBezTo>
                        <a:pt x="243" y="578"/>
                        <a:pt x="128" y="458"/>
                        <a:pt x="113" y="171"/>
                      </a:cubicBezTo>
                      <a:cubicBezTo>
                        <a:pt x="113" y="152"/>
                        <a:pt x="119" y="138"/>
                        <a:pt x="128" y="129"/>
                      </a:cubicBezTo>
                      <a:cubicBezTo>
                        <a:pt x="144" y="112"/>
                        <a:pt x="169" y="112"/>
                        <a:pt x="169" y="112"/>
                      </a:cubicBezTo>
                      <a:cubicBezTo>
                        <a:pt x="736" y="112"/>
                        <a:pt x="736" y="112"/>
                        <a:pt x="736" y="112"/>
                      </a:cubicBezTo>
                      <a:cubicBezTo>
                        <a:pt x="736" y="112"/>
                        <a:pt x="761" y="112"/>
                        <a:pt x="777" y="129"/>
                      </a:cubicBezTo>
                      <a:cubicBezTo>
                        <a:pt x="785" y="138"/>
                        <a:pt x="792" y="152"/>
                        <a:pt x="791" y="171"/>
                      </a:cubicBezTo>
                      <a:cubicBezTo>
                        <a:pt x="777" y="458"/>
                        <a:pt x="661" y="578"/>
                        <a:pt x="575" y="670"/>
                      </a:cubicBezTo>
                      <a:cubicBezTo>
                        <a:pt x="522" y="727"/>
                        <a:pt x="477" y="776"/>
                        <a:pt x="477" y="845"/>
                      </a:cubicBezTo>
                      <a:cubicBezTo>
                        <a:pt x="477" y="914"/>
                        <a:pt x="522" y="963"/>
                        <a:pt x="575" y="1019"/>
                      </a:cubicBezTo>
                      <a:cubicBezTo>
                        <a:pt x="661" y="1111"/>
                        <a:pt x="777" y="1235"/>
                        <a:pt x="791" y="1522"/>
                      </a:cubicBezTo>
                      <a:cubicBezTo>
                        <a:pt x="792" y="1541"/>
                        <a:pt x="785" y="1556"/>
                        <a:pt x="777" y="156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defTabSz="68548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a:sym typeface="Segoe UI"/>
                  </a:endParaRPr>
                </a:p>
              </p:txBody>
            </p:sp>
          </p:grpSp>
        </p:grpSp>
      </p:grpSp>
      <p:sp>
        <p:nvSpPr>
          <p:cNvPr id="52" name="文本框 5"/>
          <p:cNvSpPr txBox="1"/>
          <p:nvPr/>
        </p:nvSpPr>
        <p:spPr>
          <a:xfrm>
            <a:off x="901886" y="333254"/>
            <a:ext cx="4288353"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数字期刊资源服务现状</a:t>
            </a:r>
            <a:endParaRPr lang="en-US" altLang="zh-CN" sz="3200" b="0" dirty="0">
              <a:solidFill>
                <a:schemeClr val="bg1"/>
              </a:solidFill>
              <a:latin typeface="思源黑体 CN Bold" pitchFamily="34" charset="-122"/>
              <a:ea typeface="思源黑体 CN Bold" pitchFamily="34" charset="-122"/>
            </a:endParaRPr>
          </a:p>
        </p:txBody>
      </p:sp>
      <p:grpSp>
        <p:nvGrpSpPr>
          <p:cNvPr id="59" name="组合 58"/>
          <p:cNvGrpSpPr/>
          <p:nvPr/>
        </p:nvGrpSpPr>
        <p:grpSpPr>
          <a:xfrm>
            <a:off x="4747515" y="1849568"/>
            <a:ext cx="2912870" cy="4749352"/>
            <a:chOff x="4747515" y="1849568"/>
            <a:chExt cx="2912870" cy="4749352"/>
          </a:xfrm>
        </p:grpSpPr>
        <p:sp>
          <p:nvSpPr>
            <p:cNvPr id="25" name="圆角矩形 24"/>
            <p:cNvSpPr/>
            <p:nvPr/>
          </p:nvSpPr>
          <p:spPr>
            <a:xfrm>
              <a:off x="4747515" y="4648200"/>
              <a:ext cx="2912870" cy="1950720"/>
            </a:xfrm>
            <a:prstGeom prst="roundRect">
              <a:avLst>
                <a:gd name="adj" fmla="val 8073"/>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7"/>
            <p:cNvGrpSpPr/>
            <p:nvPr/>
          </p:nvGrpSpPr>
          <p:grpSpPr>
            <a:xfrm>
              <a:off x="4988422" y="1849568"/>
              <a:ext cx="2423160" cy="2423160"/>
              <a:chOff x="1874520" y="2217420"/>
              <a:chExt cx="2423160" cy="2423160"/>
            </a:xfrm>
          </p:grpSpPr>
          <p:sp>
            <p:nvSpPr>
              <p:cNvPr id="19" name="椭圆 18"/>
              <p:cNvSpPr/>
              <p:nvPr/>
            </p:nvSpPr>
            <p:spPr>
              <a:xfrm>
                <a:off x="1874520" y="2217420"/>
                <a:ext cx="2423160" cy="2423160"/>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20" name="泪滴形 19"/>
              <p:cNvSpPr/>
              <p:nvPr/>
            </p:nvSpPr>
            <p:spPr>
              <a:xfrm>
                <a:off x="2104135" y="2447035"/>
                <a:ext cx="1963930" cy="1963930"/>
              </a:xfrm>
              <a:prstGeom prst="teardrop">
                <a:avLst/>
              </a:prstGeom>
              <a:gradFill flip="none" rotWithShape="1">
                <a:gsLst>
                  <a:gs pos="0">
                    <a:schemeClr val="accent5">
                      <a:lumMod val="0"/>
                      <a:lumOff val="100000"/>
                    </a:schemeClr>
                  </a:gs>
                  <a:gs pos="20000">
                    <a:srgbClr val="FFFFFF"/>
                  </a:gs>
                  <a:gs pos="61000">
                    <a:schemeClr val="bg1">
                      <a:lumMod val="85000"/>
                    </a:schemeClr>
                  </a:gs>
                  <a:gs pos="37000">
                    <a:srgbClr val="E9E9E9"/>
                  </a:gs>
                  <a:gs pos="95000">
                    <a:schemeClr val="bg1">
                      <a:lumMod val="6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grpSp>
          <p:nvGrpSpPr>
            <p:cNvPr id="17" name="组合 45"/>
            <p:cNvGrpSpPr/>
            <p:nvPr/>
          </p:nvGrpSpPr>
          <p:grpSpPr>
            <a:xfrm>
              <a:off x="5879452" y="2656055"/>
              <a:ext cx="718984" cy="779780"/>
              <a:chOff x="9050972" y="2418425"/>
              <a:chExt cx="1144587" cy="1241371"/>
            </a:xfrm>
          </p:grpSpPr>
          <p:sp>
            <p:nvSpPr>
              <p:cNvPr id="37" name="Freeform 5"/>
              <p:cNvSpPr>
                <a:spLocks/>
              </p:cNvSpPr>
              <p:nvPr/>
            </p:nvSpPr>
            <p:spPr bwMode="auto">
              <a:xfrm>
                <a:off x="9252139" y="2824491"/>
                <a:ext cx="591460" cy="835305"/>
              </a:xfrm>
              <a:custGeom>
                <a:avLst/>
                <a:gdLst>
                  <a:gd name="T0" fmla="*/ 854 w 1201"/>
                  <a:gd name="T1" fmla="*/ 727 h 1700"/>
                  <a:gd name="T2" fmla="*/ 974 w 1201"/>
                  <a:gd name="T3" fmla="*/ 801 h 1700"/>
                  <a:gd name="T4" fmla="*/ 1074 w 1201"/>
                  <a:gd name="T5" fmla="*/ 905 h 1700"/>
                  <a:gd name="T6" fmla="*/ 1147 w 1201"/>
                  <a:gd name="T7" fmla="*/ 1035 h 1700"/>
                  <a:gd name="T8" fmla="*/ 1192 w 1201"/>
                  <a:gd name="T9" fmla="*/ 1189 h 1700"/>
                  <a:gd name="T10" fmla="*/ 1200 w 1201"/>
                  <a:gd name="T11" fmla="*/ 1365 h 1700"/>
                  <a:gd name="T12" fmla="*/ 1190 w 1201"/>
                  <a:gd name="T13" fmla="*/ 1435 h 1700"/>
                  <a:gd name="T14" fmla="*/ 1161 w 1201"/>
                  <a:gd name="T15" fmla="*/ 1526 h 1700"/>
                  <a:gd name="T16" fmla="*/ 1111 w 1201"/>
                  <a:gd name="T17" fmla="*/ 1599 h 1700"/>
                  <a:gd name="T18" fmla="*/ 1041 w 1201"/>
                  <a:gd name="T19" fmla="*/ 1651 h 1700"/>
                  <a:gd name="T20" fmla="*/ 948 w 1201"/>
                  <a:gd name="T21" fmla="*/ 1684 h 1700"/>
                  <a:gd name="T22" fmla="*/ 875 w 1201"/>
                  <a:gd name="T23" fmla="*/ 1696 h 1700"/>
                  <a:gd name="T24" fmla="*/ 713 w 1201"/>
                  <a:gd name="T25" fmla="*/ 1698 h 1700"/>
                  <a:gd name="T26" fmla="*/ 543 w 1201"/>
                  <a:gd name="T27" fmla="*/ 1684 h 1700"/>
                  <a:gd name="T28" fmla="*/ 435 w 1201"/>
                  <a:gd name="T29" fmla="*/ 1667 h 1700"/>
                  <a:gd name="T30" fmla="*/ 295 w 1201"/>
                  <a:gd name="T31" fmla="*/ 1630 h 1700"/>
                  <a:gd name="T32" fmla="*/ 183 w 1201"/>
                  <a:gd name="T33" fmla="*/ 1580 h 1700"/>
                  <a:gd name="T34" fmla="*/ 135 w 1201"/>
                  <a:gd name="T35" fmla="*/ 1543 h 1700"/>
                  <a:gd name="T36" fmla="*/ 116 w 1201"/>
                  <a:gd name="T37" fmla="*/ 1516 h 1700"/>
                  <a:gd name="T38" fmla="*/ 104 w 1201"/>
                  <a:gd name="T39" fmla="*/ 1450 h 1700"/>
                  <a:gd name="T40" fmla="*/ 102 w 1201"/>
                  <a:gd name="T41" fmla="*/ 1379 h 1700"/>
                  <a:gd name="T42" fmla="*/ 93 w 1201"/>
                  <a:gd name="T43" fmla="*/ 1330 h 1700"/>
                  <a:gd name="T44" fmla="*/ 58 w 1201"/>
                  <a:gd name="T45" fmla="*/ 1400 h 1700"/>
                  <a:gd name="T46" fmla="*/ 31 w 1201"/>
                  <a:gd name="T47" fmla="*/ 1450 h 1700"/>
                  <a:gd name="T48" fmla="*/ 8 w 1201"/>
                  <a:gd name="T49" fmla="*/ 1423 h 1700"/>
                  <a:gd name="T50" fmla="*/ 2 w 1201"/>
                  <a:gd name="T51" fmla="*/ 1294 h 1700"/>
                  <a:gd name="T52" fmla="*/ 27 w 1201"/>
                  <a:gd name="T53" fmla="*/ 1166 h 1700"/>
                  <a:gd name="T54" fmla="*/ 73 w 1201"/>
                  <a:gd name="T55" fmla="*/ 1042 h 1700"/>
                  <a:gd name="T56" fmla="*/ 129 w 1201"/>
                  <a:gd name="T57" fmla="*/ 936 h 1700"/>
                  <a:gd name="T58" fmla="*/ 191 w 1201"/>
                  <a:gd name="T59" fmla="*/ 849 h 1700"/>
                  <a:gd name="T60" fmla="*/ 243 w 1201"/>
                  <a:gd name="T61" fmla="*/ 797 h 1700"/>
                  <a:gd name="T62" fmla="*/ 334 w 1201"/>
                  <a:gd name="T63" fmla="*/ 737 h 1700"/>
                  <a:gd name="T64" fmla="*/ 440 w 1201"/>
                  <a:gd name="T65" fmla="*/ 698 h 1700"/>
                  <a:gd name="T66" fmla="*/ 419 w 1201"/>
                  <a:gd name="T67" fmla="*/ 675 h 1700"/>
                  <a:gd name="T68" fmla="*/ 353 w 1201"/>
                  <a:gd name="T69" fmla="*/ 617 h 1700"/>
                  <a:gd name="T70" fmla="*/ 321 w 1201"/>
                  <a:gd name="T71" fmla="*/ 574 h 1700"/>
                  <a:gd name="T72" fmla="*/ 278 w 1201"/>
                  <a:gd name="T73" fmla="*/ 472 h 1700"/>
                  <a:gd name="T74" fmla="*/ 268 w 1201"/>
                  <a:gd name="T75" fmla="*/ 368 h 1700"/>
                  <a:gd name="T76" fmla="*/ 286 w 1201"/>
                  <a:gd name="T77" fmla="*/ 265 h 1700"/>
                  <a:gd name="T78" fmla="*/ 324 w 1201"/>
                  <a:gd name="T79" fmla="*/ 174 h 1700"/>
                  <a:gd name="T80" fmla="*/ 382 w 1201"/>
                  <a:gd name="T81" fmla="*/ 101 h 1700"/>
                  <a:gd name="T82" fmla="*/ 429 w 1201"/>
                  <a:gd name="T83" fmla="*/ 64 h 1700"/>
                  <a:gd name="T84" fmla="*/ 504 w 1201"/>
                  <a:gd name="T85" fmla="*/ 23 h 1700"/>
                  <a:gd name="T86" fmla="*/ 583 w 1201"/>
                  <a:gd name="T87" fmla="*/ 4 h 1700"/>
                  <a:gd name="T88" fmla="*/ 663 w 1201"/>
                  <a:gd name="T89" fmla="*/ 2 h 1700"/>
                  <a:gd name="T90" fmla="*/ 742 w 1201"/>
                  <a:gd name="T91" fmla="*/ 18 h 1700"/>
                  <a:gd name="T92" fmla="*/ 815 w 1201"/>
                  <a:gd name="T93" fmla="*/ 49 h 1700"/>
                  <a:gd name="T94" fmla="*/ 883 w 1201"/>
                  <a:gd name="T95" fmla="*/ 93 h 1700"/>
                  <a:gd name="T96" fmla="*/ 939 w 1201"/>
                  <a:gd name="T97" fmla="*/ 151 h 1700"/>
                  <a:gd name="T98" fmla="*/ 981 w 1201"/>
                  <a:gd name="T99" fmla="*/ 221 h 1700"/>
                  <a:gd name="T100" fmla="*/ 1006 w 1201"/>
                  <a:gd name="T101" fmla="*/ 300 h 1700"/>
                  <a:gd name="T102" fmla="*/ 1014 w 1201"/>
                  <a:gd name="T103" fmla="*/ 391 h 1700"/>
                  <a:gd name="T104" fmla="*/ 1008 w 1201"/>
                  <a:gd name="T105" fmla="*/ 447 h 1700"/>
                  <a:gd name="T106" fmla="*/ 987 w 1201"/>
                  <a:gd name="T107" fmla="*/ 520 h 1700"/>
                  <a:gd name="T108" fmla="*/ 952 w 1201"/>
                  <a:gd name="T109" fmla="*/ 582 h 1700"/>
                  <a:gd name="T110" fmla="*/ 906 w 1201"/>
                  <a:gd name="T111" fmla="*/ 634 h 1700"/>
                  <a:gd name="T112" fmla="*/ 811 w 1201"/>
                  <a:gd name="T113" fmla="*/ 71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1" h="1700">
                    <a:moveTo>
                      <a:pt x="811" y="710"/>
                    </a:moveTo>
                    <a:lnTo>
                      <a:pt x="811" y="710"/>
                    </a:lnTo>
                    <a:lnTo>
                      <a:pt x="854" y="727"/>
                    </a:lnTo>
                    <a:lnTo>
                      <a:pt x="896" y="748"/>
                    </a:lnTo>
                    <a:lnTo>
                      <a:pt x="935" y="774"/>
                    </a:lnTo>
                    <a:lnTo>
                      <a:pt x="974" y="801"/>
                    </a:lnTo>
                    <a:lnTo>
                      <a:pt x="1008" y="832"/>
                    </a:lnTo>
                    <a:lnTo>
                      <a:pt x="1043" y="866"/>
                    </a:lnTo>
                    <a:lnTo>
                      <a:pt x="1074" y="905"/>
                    </a:lnTo>
                    <a:lnTo>
                      <a:pt x="1101" y="946"/>
                    </a:lnTo>
                    <a:lnTo>
                      <a:pt x="1126" y="988"/>
                    </a:lnTo>
                    <a:lnTo>
                      <a:pt x="1147" y="1035"/>
                    </a:lnTo>
                    <a:lnTo>
                      <a:pt x="1167" y="1085"/>
                    </a:lnTo>
                    <a:lnTo>
                      <a:pt x="1180" y="1135"/>
                    </a:lnTo>
                    <a:lnTo>
                      <a:pt x="1192" y="1189"/>
                    </a:lnTo>
                    <a:lnTo>
                      <a:pt x="1198" y="1245"/>
                    </a:lnTo>
                    <a:lnTo>
                      <a:pt x="1201" y="1305"/>
                    </a:lnTo>
                    <a:lnTo>
                      <a:pt x="1200" y="1365"/>
                    </a:lnTo>
                    <a:lnTo>
                      <a:pt x="1200" y="1365"/>
                    </a:lnTo>
                    <a:lnTo>
                      <a:pt x="1196" y="1402"/>
                    </a:lnTo>
                    <a:lnTo>
                      <a:pt x="1190" y="1435"/>
                    </a:lnTo>
                    <a:lnTo>
                      <a:pt x="1182" y="1468"/>
                    </a:lnTo>
                    <a:lnTo>
                      <a:pt x="1172" y="1499"/>
                    </a:lnTo>
                    <a:lnTo>
                      <a:pt x="1161" y="1526"/>
                    </a:lnTo>
                    <a:lnTo>
                      <a:pt x="1145" y="1553"/>
                    </a:lnTo>
                    <a:lnTo>
                      <a:pt x="1130" y="1576"/>
                    </a:lnTo>
                    <a:lnTo>
                      <a:pt x="1111" y="1599"/>
                    </a:lnTo>
                    <a:lnTo>
                      <a:pt x="1089" y="1618"/>
                    </a:lnTo>
                    <a:lnTo>
                      <a:pt x="1066" y="1636"/>
                    </a:lnTo>
                    <a:lnTo>
                      <a:pt x="1041" y="1651"/>
                    </a:lnTo>
                    <a:lnTo>
                      <a:pt x="1012" y="1665"/>
                    </a:lnTo>
                    <a:lnTo>
                      <a:pt x="981" y="1676"/>
                    </a:lnTo>
                    <a:lnTo>
                      <a:pt x="948" y="1684"/>
                    </a:lnTo>
                    <a:lnTo>
                      <a:pt x="914" y="1692"/>
                    </a:lnTo>
                    <a:lnTo>
                      <a:pt x="875" y="1696"/>
                    </a:lnTo>
                    <a:lnTo>
                      <a:pt x="875" y="1696"/>
                    </a:lnTo>
                    <a:lnTo>
                      <a:pt x="823" y="1698"/>
                    </a:lnTo>
                    <a:lnTo>
                      <a:pt x="769" y="1700"/>
                    </a:lnTo>
                    <a:lnTo>
                      <a:pt x="713" y="1698"/>
                    </a:lnTo>
                    <a:lnTo>
                      <a:pt x="657" y="1696"/>
                    </a:lnTo>
                    <a:lnTo>
                      <a:pt x="601" y="1690"/>
                    </a:lnTo>
                    <a:lnTo>
                      <a:pt x="543" y="1684"/>
                    </a:lnTo>
                    <a:lnTo>
                      <a:pt x="489" y="1676"/>
                    </a:lnTo>
                    <a:lnTo>
                      <a:pt x="435" y="1667"/>
                    </a:lnTo>
                    <a:lnTo>
                      <a:pt x="435" y="1667"/>
                    </a:lnTo>
                    <a:lnTo>
                      <a:pt x="392" y="1657"/>
                    </a:lnTo>
                    <a:lnTo>
                      <a:pt x="344" y="1646"/>
                    </a:lnTo>
                    <a:lnTo>
                      <a:pt x="295" y="1630"/>
                    </a:lnTo>
                    <a:lnTo>
                      <a:pt x="247" y="1613"/>
                    </a:lnTo>
                    <a:lnTo>
                      <a:pt x="203" y="1591"/>
                    </a:lnTo>
                    <a:lnTo>
                      <a:pt x="183" y="1580"/>
                    </a:lnTo>
                    <a:lnTo>
                      <a:pt x="164" y="1568"/>
                    </a:lnTo>
                    <a:lnTo>
                      <a:pt x="149" y="1557"/>
                    </a:lnTo>
                    <a:lnTo>
                      <a:pt x="135" y="1543"/>
                    </a:lnTo>
                    <a:lnTo>
                      <a:pt x="124" y="1530"/>
                    </a:lnTo>
                    <a:lnTo>
                      <a:pt x="116" y="1516"/>
                    </a:lnTo>
                    <a:lnTo>
                      <a:pt x="116" y="1516"/>
                    </a:lnTo>
                    <a:lnTo>
                      <a:pt x="108" y="1495"/>
                    </a:lnTo>
                    <a:lnTo>
                      <a:pt x="106" y="1472"/>
                    </a:lnTo>
                    <a:lnTo>
                      <a:pt x="104" y="1450"/>
                    </a:lnTo>
                    <a:lnTo>
                      <a:pt x="104" y="1425"/>
                    </a:lnTo>
                    <a:lnTo>
                      <a:pt x="104" y="1402"/>
                    </a:lnTo>
                    <a:lnTo>
                      <a:pt x="102" y="1379"/>
                    </a:lnTo>
                    <a:lnTo>
                      <a:pt x="100" y="1354"/>
                    </a:lnTo>
                    <a:lnTo>
                      <a:pt x="93" y="1330"/>
                    </a:lnTo>
                    <a:lnTo>
                      <a:pt x="93" y="1330"/>
                    </a:lnTo>
                    <a:lnTo>
                      <a:pt x="81" y="1346"/>
                    </a:lnTo>
                    <a:lnTo>
                      <a:pt x="73" y="1363"/>
                    </a:lnTo>
                    <a:lnTo>
                      <a:pt x="58" y="1400"/>
                    </a:lnTo>
                    <a:lnTo>
                      <a:pt x="50" y="1417"/>
                    </a:lnTo>
                    <a:lnTo>
                      <a:pt x="41" y="1435"/>
                    </a:lnTo>
                    <a:lnTo>
                      <a:pt x="31" y="1450"/>
                    </a:lnTo>
                    <a:lnTo>
                      <a:pt x="17" y="1464"/>
                    </a:lnTo>
                    <a:lnTo>
                      <a:pt x="17" y="1464"/>
                    </a:lnTo>
                    <a:lnTo>
                      <a:pt x="8" y="1423"/>
                    </a:lnTo>
                    <a:lnTo>
                      <a:pt x="2" y="1381"/>
                    </a:lnTo>
                    <a:lnTo>
                      <a:pt x="0" y="1338"/>
                    </a:lnTo>
                    <a:lnTo>
                      <a:pt x="2" y="1294"/>
                    </a:lnTo>
                    <a:lnTo>
                      <a:pt x="8" y="1251"/>
                    </a:lnTo>
                    <a:lnTo>
                      <a:pt x="15" y="1209"/>
                    </a:lnTo>
                    <a:lnTo>
                      <a:pt x="27" y="1166"/>
                    </a:lnTo>
                    <a:lnTo>
                      <a:pt x="41" y="1124"/>
                    </a:lnTo>
                    <a:lnTo>
                      <a:pt x="56" y="1083"/>
                    </a:lnTo>
                    <a:lnTo>
                      <a:pt x="73" y="1042"/>
                    </a:lnTo>
                    <a:lnTo>
                      <a:pt x="91" y="1006"/>
                    </a:lnTo>
                    <a:lnTo>
                      <a:pt x="110" y="969"/>
                    </a:lnTo>
                    <a:lnTo>
                      <a:pt x="129" y="936"/>
                    </a:lnTo>
                    <a:lnTo>
                      <a:pt x="151" y="903"/>
                    </a:lnTo>
                    <a:lnTo>
                      <a:pt x="172" y="874"/>
                    </a:lnTo>
                    <a:lnTo>
                      <a:pt x="191" y="849"/>
                    </a:lnTo>
                    <a:lnTo>
                      <a:pt x="191" y="849"/>
                    </a:lnTo>
                    <a:lnTo>
                      <a:pt x="216" y="822"/>
                    </a:lnTo>
                    <a:lnTo>
                      <a:pt x="243" y="797"/>
                    </a:lnTo>
                    <a:lnTo>
                      <a:pt x="270" y="774"/>
                    </a:lnTo>
                    <a:lnTo>
                      <a:pt x="301" y="754"/>
                    </a:lnTo>
                    <a:lnTo>
                      <a:pt x="334" y="737"/>
                    </a:lnTo>
                    <a:lnTo>
                      <a:pt x="369" y="721"/>
                    </a:lnTo>
                    <a:lnTo>
                      <a:pt x="404" y="708"/>
                    </a:lnTo>
                    <a:lnTo>
                      <a:pt x="440" y="698"/>
                    </a:lnTo>
                    <a:lnTo>
                      <a:pt x="440" y="698"/>
                    </a:lnTo>
                    <a:lnTo>
                      <a:pt x="431" y="687"/>
                    </a:lnTo>
                    <a:lnTo>
                      <a:pt x="419" y="675"/>
                    </a:lnTo>
                    <a:lnTo>
                      <a:pt x="394" y="652"/>
                    </a:lnTo>
                    <a:lnTo>
                      <a:pt x="365" y="631"/>
                    </a:lnTo>
                    <a:lnTo>
                      <a:pt x="353" y="617"/>
                    </a:lnTo>
                    <a:lnTo>
                      <a:pt x="342" y="605"/>
                    </a:lnTo>
                    <a:lnTo>
                      <a:pt x="342" y="605"/>
                    </a:lnTo>
                    <a:lnTo>
                      <a:pt x="321" y="574"/>
                    </a:lnTo>
                    <a:lnTo>
                      <a:pt x="301" y="542"/>
                    </a:lnTo>
                    <a:lnTo>
                      <a:pt x="288" y="507"/>
                    </a:lnTo>
                    <a:lnTo>
                      <a:pt x="278" y="472"/>
                    </a:lnTo>
                    <a:lnTo>
                      <a:pt x="272" y="437"/>
                    </a:lnTo>
                    <a:lnTo>
                      <a:pt x="268" y="402"/>
                    </a:lnTo>
                    <a:lnTo>
                      <a:pt x="268" y="368"/>
                    </a:lnTo>
                    <a:lnTo>
                      <a:pt x="270" y="333"/>
                    </a:lnTo>
                    <a:lnTo>
                      <a:pt x="276" y="298"/>
                    </a:lnTo>
                    <a:lnTo>
                      <a:pt x="286" y="265"/>
                    </a:lnTo>
                    <a:lnTo>
                      <a:pt x="295" y="232"/>
                    </a:lnTo>
                    <a:lnTo>
                      <a:pt x="309" y="203"/>
                    </a:lnTo>
                    <a:lnTo>
                      <a:pt x="324" y="174"/>
                    </a:lnTo>
                    <a:lnTo>
                      <a:pt x="342" y="147"/>
                    </a:lnTo>
                    <a:lnTo>
                      <a:pt x="361" y="122"/>
                    </a:lnTo>
                    <a:lnTo>
                      <a:pt x="382" y="101"/>
                    </a:lnTo>
                    <a:lnTo>
                      <a:pt x="382" y="101"/>
                    </a:lnTo>
                    <a:lnTo>
                      <a:pt x="406" y="81"/>
                    </a:lnTo>
                    <a:lnTo>
                      <a:pt x="429" y="64"/>
                    </a:lnTo>
                    <a:lnTo>
                      <a:pt x="452" y="49"/>
                    </a:lnTo>
                    <a:lnTo>
                      <a:pt x="477" y="35"/>
                    </a:lnTo>
                    <a:lnTo>
                      <a:pt x="504" y="23"/>
                    </a:lnTo>
                    <a:lnTo>
                      <a:pt x="529" y="16"/>
                    </a:lnTo>
                    <a:lnTo>
                      <a:pt x="556" y="10"/>
                    </a:lnTo>
                    <a:lnTo>
                      <a:pt x="583" y="4"/>
                    </a:lnTo>
                    <a:lnTo>
                      <a:pt x="610" y="2"/>
                    </a:lnTo>
                    <a:lnTo>
                      <a:pt x="635" y="0"/>
                    </a:lnTo>
                    <a:lnTo>
                      <a:pt x="663" y="2"/>
                    </a:lnTo>
                    <a:lnTo>
                      <a:pt x="690" y="6"/>
                    </a:lnTo>
                    <a:lnTo>
                      <a:pt x="717" y="10"/>
                    </a:lnTo>
                    <a:lnTo>
                      <a:pt x="742" y="18"/>
                    </a:lnTo>
                    <a:lnTo>
                      <a:pt x="767" y="25"/>
                    </a:lnTo>
                    <a:lnTo>
                      <a:pt x="792" y="35"/>
                    </a:lnTo>
                    <a:lnTo>
                      <a:pt x="815" y="49"/>
                    </a:lnTo>
                    <a:lnTo>
                      <a:pt x="838" y="62"/>
                    </a:lnTo>
                    <a:lnTo>
                      <a:pt x="861" y="76"/>
                    </a:lnTo>
                    <a:lnTo>
                      <a:pt x="883" y="93"/>
                    </a:lnTo>
                    <a:lnTo>
                      <a:pt x="902" y="110"/>
                    </a:lnTo>
                    <a:lnTo>
                      <a:pt x="921" y="130"/>
                    </a:lnTo>
                    <a:lnTo>
                      <a:pt x="939" y="151"/>
                    </a:lnTo>
                    <a:lnTo>
                      <a:pt x="954" y="172"/>
                    </a:lnTo>
                    <a:lnTo>
                      <a:pt x="968" y="196"/>
                    </a:lnTo>
                    <a:lnTo>
                      <a:pt x="981" y="221"/>
                    </a:lnTo>
                    <a:lnTo>
                      <a:pt x="991" y="246"/>
                    </a:lnTo>
                    <a:lnTo>
                      <a:pt x="1001" y="273"/>
                    </a:lnTo>
                    <a:lnTo>
                      <a:pt x="1006" y="300"/>
                    </a:lnTo>
                    <a:lnTo>
                      <a:pt x="1012" y="329"/>
                    </a:lnTo>
                    <a:lnTo>
                      <a:pt x="1014" y="360"/>
                    </a:lnTo>
                    <a:lnTo>
                      <a:pt x="1014" y="391"/>
                    </a:lnTo>
                    <a:lnTo>
                      <a:pt x="1014" y="391"/>
                    </a:lnTo>
                    <a:lnTo>
                      <a:pt x="1012" y="420"/>
                    </a:lnTo>
                    <a:lnTo>
                      <a:pt x="1008" y="447"/>
                    </a:lnTo>
                    <a:lnTo>
                      <a:pt x="1002" y="472"/>
                    </a:lnTo>
                    <a:lnTo>
                      <a:pt x="995" y="497"/>
                    </a:lnTo>
                    <a:lnTo>
                      <a:pt x="987" y="520"/>
                    </a:lnTo>
                    <a:lnTo>
                      <a:pt x="975" y="542"/>
                    </a:lnTo>
                    <a:lnTo>
                      <a:pt x="964" y="563"/>
                    </a:lnTo>
                    <a:lnTo>
                      <a:pt x="952" y="582"/>
                    </a:lnTo>
                    <a:lnTo>
                      <a:pt x="937" y="600"/>
                    </a:lnTo>
                    <a:lnTo>
                      <a:pt x="921" y="617"/>
                    </a:lnTo>
                    <a:lnTo>
                      <a:pt x="906" y="634"/>
                    </a:lnTo>
                    <a:lnTo>
                      <a:pt x="889" y="650"/>
                    </a:lnTo>
                    <a:lnTo>
                      <a:pt x="852" y="681"/>
                    </a:lnTo>
                    <a:lnTo>
                      <a:pt x="811" y="710"/>
                    </a:lnTo>
                    <a:lnTo>
                      <a:pt x="811" y="710"/>
                    </a:lnTo>
                    <a:close/>
                  </a:path>
                </a:pathLst>
              </a:custGeom>
              <a:solidFill>
                <a:schemeClr val="tx2"/>
              </a:solidFill>
              <a:ln w="3175">
                <a:noFill/>
                <a:round/>
                <a:headEnd/>
                <a:tailEnd/>
              </a:ln>
              <a:effectLst/>
            </p:spPr>
            <p:txBody>
              <a:bodyPr vert="horz" wrap="square" lIns="91440" tIns="45720" rIns="91440" bIns="45720" numCol="1" anchor="t" anchorCtr="0" compatLnSpc="1">
                <a:prstTxWarp prst="textNoShape">
                  <a:avLst/>
                </a:prstTxWarp>
              </a:bodyPr>
              <a:lstStyle/>
              <a:p>
                <a:pPr algn="ctr"/>
                <a:endParaRPr lang="en-US" dirty="0"/>
              </a:p>
            </p:txBody>
          </p:sp>
          <p:cxnSp>
            <p:nvCxnSpPr>
              <p:cNvPr id="38" name="Straight Connector 18"/>
              <p:cNvCxnSpPr/>
              <p:nvPr/>
            </p:nvCxnSpPr>
            <p:spPr>
              <a:xfrm>
                <a:off x="9843597" y="3100015"/>
                <a:ext cx="191152" cy="23643"/>
              </a:xfrm>
              <a:prstGeom prst="line">
                <a:avLst/>
              </a:prstGeom>
              <a:solidFill>
                <a:schemeClr val="tx2"/>
              </a:solid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19"/>
              <p:cNvCxnSpPr/>
              <p:nvPr/>
            </p:nvCxnSpPr>
            <p:spPr>
              <a:xfrm flipH="1">
                <a:off x="9050972" y="3097639"/>
                <a:ext cx="295387" cy="111132"/>
              </a:xfrm>
              <a:prstGeom prst="line">
                <a:avLst/>
              </a:prstGeom>
              <a:solidFill>
                <a:schemeClr val="tx2"/>
              </a:solid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20"/>
              <p:cNvCxnSpPr/>
              <p:nvPr/>
            </p:nvCxnSpPr>
            <p:spPr>
              <a:xfrm flipV="1">
                <a:off x="9614607" y="2418425"/>
                <a:ext cx="53330" cy="346368"/>
              </a:xfrm>
              <a:prstGeom prst="line">
                <a:avLst/>
              </a:prstGeom>
              <a:solidFill>
                <a:schemeClr val="tx2"/>
              </a:solid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21"/>
              <p:cNvCxnSpPr/>
              <p:nvPr/>
            </p:nvCxnSpPr>
            <p:spPr>
              <a:xfrm flipV="1">
                <a:off x="9754217" y="2674452"/>
                <a:ext cx="114991" cy="142454"/>
              </a:xfrm>
              <a:prstGeom prst="line">
                <a:avLst/>
              </a:prstGeom>
              <a:solidFill>
                <a:schemeClr val="tx2"/>
              </a:solid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22"/>
              <p:cNvCxnSpPr/>
              <p:nvPr/>
            </p:nvCxnSpPr>
            <p:spPr>
              <a:xfrm flipV="1">
                <a:off x="9835510" y="2868320"/>
                <a:ext cx="360049" cy="54645"/>
              </a:xfrm>
              <a:prstGeom prst="line">
                <a:avLst/>
              </a:prstGeom>
              <a:solidFill>
                <a:schemeClr val="tx2"/>
              </a:solid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23"/>
              <p:cNvCxnSpPr/>
              <p:nvPr/>
            </p:nvCxnSpPr>
            <p:spPr>
              <a:xfrm>
                <a:off x="9050972" y="2620325"/>
                <a:ext cx="324871" cy="211421"/>
              </a:xfrm>
              <a:prstGeom prst="line">
                <a:avLst/>
              </a:prstGeom>
              <a:solidFill>
                <a:schemeClr val="tx2"/>
              </a:solid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24"/>
              <p:cNvCxnSpPr/>
              <p:nvPr/>
            </p:nvCxnSpPr>
            <p:spPr>
              <a:xfrm>
                <a:off x="9102999" y="2934518"/>
                <a:ext cx="215348" cy="13372"/>
              </a:xfrm>
              <a:prstGeom prst="line">
                <a:avLst/>
              </a:prstGeom>
              <a:solidFill>
                <a:schemeClr val="tx2"/>
              </a:solid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25"/>
              <p:cNvCxnSpPr/>
              <p:nvPr/>
            </p:nvCxnSpPr>
            <p:spPr>
              <a:xfrm flipH="1" flipV="1">
                <a:off x="9375843" y="2575156"/>
                <a:ext cx="102273" cy="189638"/>
              </a:xfrm>
              <a:prstGeom prst="line">
                <a:avLst/>
              </a:prstGeom>
              <a:solidFill>
                <a:schemeClr val="tx2"/>
              </a:solidFill>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6" name="矩形 55"/>
            <p:cNvSpPr/>
            <p:nvPr/>
          </p:nvSpPr>
          <p:spPr>
            <a:xfrm>
              <a:off x="4864546" y="5026120"/>
              <a:ext cx="2734740" cy="1200329"/>
            </a:xfrm>
            <a:prstGeom prst="rect">
              <a:avLst/>
            </a:prstGeom>
          </p:spPr>
          <p:txBody>
            <a:bodyPr wrap="square">
              <a:spAutoFit/>
            </a:bodyPr>
            <a:lstStyle/>
            <a:p>
              <a:pPr>
                <a:lnSpc>
                  <a:spcPct val="150000"/>
                </a:lnSpc>
              </a:pPr>
              <a:r>
                <a:rPr lang="zh-CN" altLang="en-US" sz="1600" dirty="0" smtClean="0">
                  <a:solidFill>
                    <a:schemeClr val="tx2"/>
                  </a:solidFill>
                  <a:latin typeface="思源黑体 CN Medium" pitchFamily="34" charset="-122"/>
                  <a:ea typeface="思源黑体 CN Medium" pitchFamily="34" charset="-122"/>
                  <a:cs typeface="Arial" pitchFamily="34" charset="0"/>
                </a:rPr>
                <a:t>目前期刊资源服务仍停留在被动提供献检索和全文下载的信息服务阶段。</a:t>
              </a:r>
              <a:endParaRPr lang="en-US" altLang="zh-CN" sz="1600" dirty="0">
                <a:solidFill>
                  <a:schemeClr val="tx2"/>
                </a:solidFill>
                <a:latin typeface="思源黑体 CN Medium" pitchFamily="34" charset="-122"/>
                <a:ea typeface="思源黑体 CN Medium" pitchFamily="34" charset="-122"/>
                <a:cs typeface="Arial" pitchFamily="34" charset="0"/>
              </a:endParaRPr>
            </a:p>
          </p:txBody>
        </p:sp>
      </p:grpSp>
      <p:grpSp>
        <p:nvGrpSpPr>
          <p:cNvPr id="60" name="组合 59"/>
          <p:cNvGrpSpPr/>
          <p:nvPr/>
        </p:nvGrpSpPr>
        <p:grpSpPr>
          <a:xfrm>
            <a:off x="8076125" y="1849568"/>
            <a:ext cx="2912870" cy="4749352"/>
            <a:chOff x="8076125" y="1849568"/>
            <a:chExt cx="2912870" cy="4749352"/>
          </a:xfrm>
        </p:grpSpPr>
        <p:sp>
          <p:nvSpPr>
            <p:cNvPr id="26" name="圆角矩形 25"/>
            <p:cNvSpPr/>
            <p:nvPr/>
          </p:nvSpPr>
          <p:spPr>
            <a:xfrm>
              <a:off x="8076125" y="4648200"/>
              <a:ext cx="2912870" cy="1950720"/>
            </a:xfrm>
            <a:prstGeom prst="roundRect">
              <a:avLst>
                <a:gd name="adj" fmla="val 8073"/>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20"/>
            <p:cNvGrpSpPr/>
            <p:nvPr/>
          </p:nvGrpSpPr>
          <p:grpSpPr>
            <a:xfrm>
              <a:off x="8320980" y="1849568"/>
              <a:ext cx="2423160" cy="2423160"/>
              <a:chOff x="1874520" y="2217420"/>
              <a:chExt cx="2423160" cy="2423160"/>
            </a:xfrm>
          </p:grpSpPr>
          <p:sp>
            <p:nvSpPr>
              <p:cNvPr id="22" name="椭圆 21"/>
              <p:cNvSpPr/>
              <p:nvPr/>
            </p:nvSpPr>
            <p:spPr>
              <a:xfrm>
                <a:off x="1874520" y="2217420"/>
                <a:ext cx="2423160" cy="2423160"/>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23" name="泪滴形 22"/>
              <p:cNvSpPr/>
              <p:nvPr/>
            </p:nvSpPr>
            <p:spPr>
              <a:xfrm>
                <a:off x="2104135" y="2447035"/>
                <a:ext cx="1963930" cy="1963930"/>
              </a:xfrm>
              <a:prstGeom prst="teardrop">
                <a:avLst/>
              </a:prstGeom>
              <a:gradFill flip="none" rotWithShape="1">
                <a:gsLst>
                  <a:gs pos="0">
                    <a:schemeClr val="accent5">
                      <a:lumMod val="0"/>
                      <a:lumOff val="100000"/>
                    </a:schemeClr>
                  </a:gs>
                  <a:gs pos="20000">
                    <a:srgbClr val="FFFFFF"/>
                  </a:gs>
                  <a:gs pos="61000">
                    <a:schemeClr val="bg1">
                      <a:lumMod val="85000"/>
                    </a:schemeClr>
                  </a:gs>
                  <a:gs pos="37000">
                    <a:srgbClr val="E9E9E9"/>
                  </a:gs>
                  <a:gs pos="95000">
                    <a:schemeClr val="bg1">
                      <a:lumMod val="6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35" name="Freeform 73"/>
            <p:cNvSpPr>
              <a:spLocks noEditPoints="1"/>
            </p:cNvSpPr>
            <p:nvPr/>
          </p:nvSpPr>
          <p:spPr bwMode="black">
            <a:xfrm>
              <a:off x="9130289" y="2605802"/>
              <a:ext cx="912106" cy="880286"/>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chemeClr val="tx2"/>
            </a:solidFill>
            <a:ln>
              <a:noFill/>
            </a:ln>
          </p:spPr>
          <p:txBody>
            <a:bodyPr vert="horz" wrap="square" lIns="82305" tIns="41153" rIns="82305" bIns="41153" numCol="1" anchor="t" anchorCtr="0" compatLnSpc="1">
              <a:prstTxWarp prst="textNoShape">
                <a:avLst/>
              </a:prstTxWarp>
            </a:bodyPr>
            <a:lstStyle/>
            <a:p>
              <a:endParaRPr lang="en-US" sz="1200"/>
            </a:p>
          </p:txBody>
        </p:sp>
        <p:sp>
          <p:nvSpPr>
            <p:cNvPr id="57" name="矩形 56"/>
            <p:cNvSpPr/>
            <p:nvPr/>
          </p:nvSpPr>
          <p:spPr>
            <a:xfrm>
              <a:off x="8096018" y="4857445"/>
              <a:ext cx="2885660" cy="1531060"/>
            </a:xfrm>
            <a:prstGeom prst="rect">
              <a:avLst/>
            </a:prstGeom>
          </p:spPr>
          <p:txBody>
            <a:bodyPr wrap="square">
              <a:spAutoFit/>
            </a:bodyPr>
            <a:lstStyle/>
            <a:p>
              <a:pPr>
                <a:lnSpc>
                  <a:spcPct val="150000"/>
                </a:lnSpc>
              </a:pPr>
              <a:r>
                <a:rPr lang="zh-CN" altLang="en-US" sz="1600" dirty="0" smtClean="0">
                  <a:solidFill>
                    <a:schemeClr val="tx2"/>
                  </a:solidFill>
                  <a:latin typeface="思源黑体 CN Medium" pitchFamily="34" charset="-122"/>
                  <a:ea typeface="思源黑体 CN Medium" pitchFamily="34" charset="-122"/>
                  <a:cs typeface="Arial" pitchFamily="34" charset="0"/>
                </a:rPr>
                <a:t>现有期刊服务产品类目众多，存在的主要问题是缺乏功能的有效整合、信息情报的深度挖掘和数据的相互验证。</a:t>
              </a:r>
            </a:p>
          </p:txBody>
        </p:sp>
      </p:grpSp>
    </p:spTree>
    <p:extLst>
      <p:ext uri="{BB962C8B-B14F-4D97-AF65-F5344CB8AC3E}">
        <p14:creationId xmlns:p14="http://schemas.microsoft.com/office/powerpoint/2010/main" xmlns="" val="15234754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anim calcmode="lin" valueType="num">
                                      <p:cBhvr>
                                        <p:cTn id="8" dur="500" fill="hold"/>
                                        <p:tgtEl>
                                          <p:spTgt spid="58"/>
                                        </p:tgtEl>
                                        <p:attrNameLst>
                                          <p:attrName>ppt_x</p:attrName>
                                        </p:attrNameLst>
                                      </p:cBhvr>
                                      <p:tavLst>
                                        <p:tav tm="0">
                                          <p:val>
                                            <p:strVal val="#ppt_x"/>
                                          </p:val>
                                        </p:tav>
                                        <p:tav tm="100000">
                                          <p:val>
                                            <p:strVal val="#ppt_x"/>
                                          </p:val>
                                        </p:tav>
                                      </p:tavLst>
                                    </p:anim>
                                    <p:anim calcmode="lin" valueType="num">
                                      <p:cBhvr>
                                        <p:cTn id="9" dur="5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anim calcmode="lin" valueType="num">
                                      <p:cBhvr>
                                        <p:cTn id="14" dur="500" fill="hold"/>
                                        <p:tgtEl>
                                          <p:spTgt spid="59"/>
                                        </p:tgtEl>
                                        <p:attrNameLst>
                                          <p:attrName>ppt_x</p:attrName>
                                        </p:attrNameLst>
                                      </p:cBhvr>
                                      <p:tavLst>
                                        <p:tav tm="0">
                                          <p:val>
                                            <p:strVal val="#ppt_x"/>
                                          </p:val>
                                        </p:tav>
                                        <p:tav tm="100000">
                                          <p:val>
                                            <p:strVal val="#ppt_x"/>
                                          </p:val>
                                        </p:tav>
                                      </p:tavLst>
                                    </p:anim>
                                    <p:anim calcmode="lin" valueType="num">
                                      <p:cBhvr>
                                        <p:cTn id="15" dur="500" fill="hold"/>
                                        <p:tgtEl>
                                          <p:spTgt spid="5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descr="SNAGHTMLcbd7a7"/>
          <p:cNvPicPr>
            <a:picLocks noChangeAspect="1" noChangeArrowheads="1"/>
          </p:cNvPicPr>
          <p:nvPr/>
        </p:nvPicPr>
        <p:blipFill>
          <a:blip r:embed="rId3" cstate="print"/>
          <a:srcRect b="5713"/>
          <a:stretch>
            <a:fillRect/>
          </a:stretch>
        </p:blipFill>
        <p:spPr bwMode="auto">
          <a:xfrm>
            <a:off x="4523740" y="1295400"/>
            <a:ext cx="6106783" cy="536905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109485" y="2878637"/>
            <a:ext cx="2319515" cy="923330"/>
          </a:xfrm>
          <a:prstGeom prst="rect">
            <a:avLst/>
          </a:prstGeom>
        </p:spPr>
        <p:txBody>
          <a:bodyPr wrap="square">
            <a:spAutoFit/>
          </a:bodyPr>
          <a:lstStyle/>
          <a:p>
            <a:pPr>
              <a:lnSpc>
                <a:spcPct val="150000"/>
              </a:lnSpc>
            </a:pPr>
            <a:r>
              <a:rPr lang="en-US" altLang="zh-CN" dirty="0" smtClean="0">
                <a:solidFill>
                  <a:srgbClr val="02AFF3"/>
                </a:solidFill>
                <a:latin typeface="思源黑体 CN Bold" pitchFamily="34" charset="-122"/>
                <a:ea typeface="思源黑体 CN Bold" pitchFamily="34" charset="-122"/>
                <a:cs typeface="Arial" pitchFamily="34" charset="0"/>
              </a:rPr>
              <a:t>A:</a:t>
            </a:r>
            <a:r>
              <a:rPr lang="zh-CN" altLang="en-US" dirty="0" smtClean="0">
                <a:solidFill>
                  <a:srgbClr val="02AFF3"/>
                </a:solidFill>
                <a:latin typeface="思源黑体 CN Bold" pitchFamily="34" charset="-122"/>
                <a:ea typeface="思源黑体 CN Bold" pitchFamily="34" charset="-122"/>
                <a:cs typeface="Arial" pitchFamily="34" charset="0"/>
              </a:rPr>
              <a:t>对</a:t>
            </a:r>
            <a:r>
              <a:rPr lang="zh-CN" altLang="en-US" dirty="0" smtClean="0">
                <a:solidFill>
                  <a:srgbClr val="02AFF3"/>
                </a:solidFill>
                <a:latin typeface="思源黑体 CN Bold" pitchFamily="34" charset="-122"/>
                <a:ea typeface="思源黑体 CN Bold" pitchFamily="34" charset="-122"/>
                <a:cs typeface="Arial" pitchFamily="34" charset="0"/>
              </a:rPr>
              <a:t>作者的科学研究产出及影响做</a:t>
            </a:r>
            <a:r>
              <a:rPr lang="zh-CN" altLang="en-US" dirty="0" smtClean="0">
                <a:solidFill>
                  <a:srgbClr val="02AFF3"/>
                </a:solidFill>
                <a:latin typeface="思源黑体 CN Bold" pitchFamily="34" charset="-122"/>
                <a:ea typeface="思源黑体 CN Bold" pitchFamily="34" charset="-122"/>
                <a:cs typeface="Arial" pitchFamily="34" charset="0"/>
              </a:rPr>
              <a:t>统计。</a:t>
            </a:r>
            <a:endParaRPr lang="zh-CN" altLang="en-US" dirty="0" smtClean="0">
              <a:solidFill>
                <a:srgbClr val="02AFF3"/>
              </a:solidFill>
              <a:latin typeface="思源黑体 CN Bold" pitchFamily="34" charset="-122"/>
              <a:ea typeface="思源黑体 CN Bold" pitchFamily="34" charset="-122"/>
              <a:cs typeface="Arial" pitchFamily="34" charset="0"/>
            </a:endParaRPr>
          </a:p>
        </p:txBody>
      </p:sp>
      <p:sp>
        <p:nvSpPr>
          <p:cNvPr id="1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文献引证追踪</a:t>
            </a:r>
            <a:endParaRPr lang="en-US" altLang="zh-CN" sz="3200" b="0" dirty="0">
              <a:solidFill>
                <a:schemeClr val="bg1"/>
              </a:solidFill>
              <a:latin typeface="思源黑体 CN Bold" pitchFamily="34" charset="-122"/>
              <a:ea typeface="思源黑体 CN Bold" pitchFamily="34" charset="-122"/>
            </a:endParaRPr>
          </a:p>
        </p:txBody>
      </p:sp>
      <p:grpSp>
        <p:nvGrpSpPr>
          <p:cNvPr id="19" name="组合 18"/>
          <p:cNvGrpSpPr/>
          <p:nvPr/>
        </p:nvGrpSpPr>
        <p:grpSpPr>
          <a:xfrm>
            <a:off x="4709085" y="2365484"/>
            <a:ext cx="2000981" cy="1292116"/>
            <a:chOff x="4162985" y="2568684"/>
            <a:chExt cx="2000981" cy="1292116"/>
          </a:xfrm>
        </p:grpSpPr>
        <p:sp>
          <p:nvSpPr>
            <p:cNvPr id="20" name="矩形 19"/>
            <p:cNvSpPr/>
            <p:nvPr/>
          </p:nvSpPr>
          <p:spPr>
            <a:xfrm>
              <a:off x="4162985" y="2997199"/>
              <a:ext cx="1577416" cy="863601"/>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1230"/>
            <p:cNvGrpSpPr/>
            <p:nvPr/>
          </p:nvGrpSpPr>
          <p:grpSpPr>
            <a:xfrm>
              <a:off x="5389781" y="2568684"/>
              <a:ext cx="774185" cy="776810"/>
              <a:chOff x="3612390" y="2447763"/>
              <a:chExt cx="835660" cy="835660"/>
            </a:xfrm>
          </p:grpSpPr>
          <p:grpSp>
            <p:nvGrpSpPr>
              <p:cNvPr id="22" name="组合 1226"/>
              <p:cNvGrpSpPr/>
              <p:nvPr/>
            </p:nvGrpSpPr>
            <p:grpSpPr>
              <a:xfrm>
                <a:off x="3612390" y="2447763"/>
                <a:ext cx="835660" cy="835660"/>
                <a:chOff x="8122422" y="2445351"/>
                <a:chExt cx="1938714" cy="1938714"/>
              </a:xfrm>
            </p:grpSpPr>
            <p:sp>
              <p:nvSpPr>
                <p:cNvPr id="24" name="椭圆 23"/>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25" name="椭圆 24"/>
                <p:cNvSpPr/>
                <p:nvPr/>
              </p:nvSpPr>
              <p:spPr>
                <a:xfrm>
                  <a:off x="8146796" y="2501530"/>
                  <a:ext cx="1826360" cy="1826363"/>
                </a:xfrm>
                <a:prstGeom prst="ellipse">
                  <a:avLst/>
                </a:prstGeom>
                <a:gradFill flip="none" rotWithShape="1">
                  <a:gsLst>
                    <a:gs pos="0">
                      <a:schemeClr val="accent5">
                        <a:lumMod val="0"/>
                        <a:lumOff val="100000"/>
                      </a:schemeClr>
                    </a:gs>
                    <a:gs pos="35000">
                      <a:srgbClr val="FFFFFF"/>
                    </a:gs>
                    <a:gs pos="68000">
                      <a:schemeClr val="bg1">
                        <a:lumMod val="85000"/>
                      </a:schemeClr>
                    </a:gs>
                    <a:gs pos="54000">
                      <a:srgbClr val="E9E9E9"/>
                    </a:gs>
                    <a:gs pos="95000">
                      <a:schemeClr val="bg1">
                        <a:lumMod val="65000"/>
                      </a:schemeClr>
                    </a:gs>
                  </a:gsLst>
                  <a:path path="circle">
                    <a:fillToRect t="100000" r="100000"/>
                  </a:path>
                  <a:tileRect l="-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23" name="文本框 1229"/>
              <p:cNvSpPr txBox="1"/>
              <p:nvPr/>
            </p:nvSpPr>
            <p:spPr>
              <a:xfrm>
                <a:off x="3797624" y="2508272"/>
                <a:ext cx="465192" cy="646331"/>
              </a:xfrm>
              <a:prstGeom prst="rect">
                <a:avLst/>
              </a:prstGeom>
              <a:noFill/>
            </p:spPr>
            <p:txBody>
              <a:bodyPr wrap="none" rtlCol="0">
                <a:spAutoFit/>
              </a:bodyPr>
              <a:lstStyle/>
              <a:p>
                <a:pPr algn="ctr"/>
                <a:r>
                  <a:rPr lang="en-US" altLang="zh-CN" sz="3600" b="1" dirty="0" smtClean="0">
                    <a:solidFill>
                      <a:schemeClr val="accent1"/>
                    </a:solidFill>
                    <a:effectLst>
                      <a:innerShdw blurRad="63500" dist="50800" dir="18900000">
                        <a:prstClr val="black">
                          <a:alpha val="50000"/>
                        </a:prstClr>
                      </a:innerShdw>
                    </a:effectLst>
                  </a:rPr>
                  <a:t>A</a:t>
                </a:r>
                <a:endParaRPr lang="zh-CN" altLang="en-US" sz="3600" b="1" dirty="0">
                  <a:solidFill>
                    <a:schemeClr val="accent1"/>
                  </a:solidFill>
                  <a:effectLst>
                    <a:innerShdw blurRad="63500" dist="50800" dir="18900000">
                      <a:prstClr val="black">
                        <a:alpha val="50000"/>
                      </a:prstClr>
                    </a:innerShdw>
                  </a:effectLst>
                </a:endParaRPr>
              </a:p>
            </p:txBody>
          </p:sp>
        </p:grpSp>
      </p:grpSp>
      <p:grpSp>
        <p:nvGrpSpPr>
          <p:cNvPr id="26" name="组合 25"/>
          <p:cNvGrpSpPr/>
          <p:nvPr/>
        </p:nvGrpSpPr>
        <p:grpSpPr>
          <a:xfrm>
            <a:off x="9204885" y="1120884"/>
            <a:ext cx="2077181" cy="5152916"/>
            <a:chOff x="4086785" y="2568684"/>
            <a:chExt cx="2077181" cy="5152916"/>
          </a:xfrm>
        </p:grpSpPr>
        <p:sp>
          <p:nvSpPr>
            <p:cNvPr id="27" name="矩形 26"/>
            <p:cNvSpPr/>
            <p:nvPr/>
          </p:nvSpPr>
          <p:spPr>
            <a:xfrm>
              <a:off x="4086785" y="2692399"/>
              <a:ext cx="1602815" cy="5029201"/>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1230"/>
            <p:cNvGrpSpPr/>
            <p:nvPr/>
          </p:nvGrpSpPr>
          <p:grpSpPr>
            <a:xfrm>
              <a:off x="5389781" y="2568684"/>
              <a:ext cx="774185" cy="776810"/>
              <a:chOff x="3612390" y="2447763"/>
              <a:chExt cx="835660" cy="835660"/>
            </a:xfrm>
          </p:grpSpPr>
          <p:grpSp>
            <p:nvGrpSpPr>
              <p:cNvPr id="29" name="组合 1226"/>
              <p:cNvGrpSpPr/>
              <p:nvPr/>
            </p:nvGrpSpPr>
            <p:grpSpPr>
              <a:xfrm>
                <a:off x="3612390" y="2447763"/>
                <a:ext cx="835660" cy="835660"/>
                <a:chOff x="8122422" y="2445351"/>
                <a:chExt cx="1938714" cy="1938714"/>
              </a:xfrm>
            </p:grpSpPr>
            <p:sp>
              <p:nvSpPr>
                <p:cNvPr id="31" name="椭圆 30"/>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32" name="椭圆 31"/>
                <p:cNvSpPr/>
                <p:nvPr/>
              </p:nvSpPr>
              <p:spPr>
                <a:xfrm>
                  <a:off x="8146796" y="2501530"/>
                  <a:ext cx="1826360" cy="1826363"/>
                </a:xfrm>
                <a:prstGeom prst="ellipse">
                  <a:avLst/>
                </a:prstGeom>
                <a:gradFill flip="none" rotWithShape="1">
                  <a:gsLst>
                    <a:gs pos="0">
                      <a:schemeClr val="accent5">
                        <a:lumMod val="0"/>
                        <a:lumOff val="100000"/>
                      </a:schemeClr>
                    </a:gs>
                    <a:gs pos="35000">
                      <a:srgbClr val="FFFFFF"/>
                    </a:gs>
                    <a:gs pos="68000">
                      <a:schemeClr val="bg1">
                        <a:lumMod val="85000"/>
                      </a:schemeClr>
                    </a:gs>
                    <a:gs pos="54000">
                      <a:srgbClr val="E9E9E9"/>
                    </a:gs>
                    <a:gs pos="95000">
                      <a:schemeClr val="bg1">
                        <a:lumMod val="65000"/>
                      </a:schemeClr>
                    </a:gs>
                  </a:gsLst>
                  <a:path path="circle">
                    <a:fillToRect t="100000" r="100000"/>
                  </a:path>
                  <a:tileRect l="-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30" name="文本框 1229"/>
              <p:cNvSpPr txBox="1"/>
              <p:nvPr/>
            </p:nvSpPr>
            <p:spPr>
              <a:xfrm>
                <a:off x="3791266" y="2508272"/>
                <a:ext cx="477907" cy="695296"/>
              </a:xfrm>
              <a:prstGeom prst="rect">
                <a:avLst/>
              </a:prstGeom>
              <a:noFill/>
            </p:spPr>
            <p:txBody>
              <a:bodyPr wrap="none" rtlCol="0">
                <a:spAutoFit/>
              </a:bodyPr>
              <a:lstStyle/>
              <a:p>
                <a:pPr algn="ctr"/>
                <a:r>
                  <a:rPr lang="en-US" altLang="zh-CN" sz="3600" b="1" dirty="0" smtClean="0">
                    <a:solidFill>
                      <a:schemeClr val="accent1"/>
                    </a:solidFill>
                    <a:effectLst>
                      <a:innerShdw blurRad="63500" dist="50800" dir="18900000">
                        <a:prstClr val="black">
                          <a:alpha val="50000"/>
                        </a:prstClr>
                      </a:innerShdw>
                    </a:effectLst>
                  </a:rPr>
                  <a:t>B</a:t>
                </a:r>
                <a:endParaRPr lang="zh-CN" altLang="en-US" sz="3600" b="1" dirty="0">
                  <a:solidFill>
                    <a:schemeClr val="accent1"/>
                  </a:solidFill>
                  <a:effectLst>
                    <a:innerShdw blurRad="63500" dist="50800" dir="18900000">
                      <a:prstClr val="black">
                        <a:alpha val="50000"/>
                      </a:prstClr>
                    </a:innerShdw>
                  </a:effectLst>
                </a:endParaRPr>
              </a:p>
            </p:txBody>
          </p:sp>
        </p:grpSp>
      </p:grpSp>
      <p:sp>
        <p:nvSpPr>
          <p:cNvPr id="33" name="矩形 32"/>
          <p:cNvSpPr/>
          <p:nvPr/>
        </p:nvSpPr>
        <p:spPr>
          <a:xfrm>
            <a:off x="1109485" y="3983537"/>
            <a:ext cx="2421115" cy="923330"/>
          </a:xfrm>
          <a:prstGeom prst="rect">
            <a:avLst/>
          </a:prstGeom>
        </p:spPr>
        <p:txBody>
          <a:bodyPr wrap="square">
            <a:spAutoFit/>
          </a:bodyPr>
          <a:lstStyle/>
          <a:p>
            <a:pPr>
              <a:lnSpc>
                <a:spcPct val="150000"/>
              </a:lnSpc>
            </a:pPr>
            <a:r>
              <a:rPr lang="en-US" altLang="zh-CN" dirty="0" smtClean="0">
                <a:solidFill>
                  <a:srgbClr val="02AFF3"/>
                </a:solidFill>
                <a:latin typeface="思源黑体 CN Bold" pitchFamily="34" charset="-122"/>
                <a:ea typeface="思源黑体 CN Bold" pitchFamily="34" charset="-122"/>
                <a:cs typeface="Arial" pitchFamily="34" charset="0"/>
              </a:rPr>
              <a:t>B:</a:t>
            </a:r>
            <a:r>
              <a:rPr lang="zh-CN" altLang="en-US" dirty="0" smtClean="0">
                <a:solidFill>
                  <a:srgbClr val="02AFF3"/>
                </a:solidFill>
                <a:latin typeface="思源黑体 CN Bold" pitchFamily="34" charset="-122"/>
                <a:ea typeface="思源黑体 CN Bold" pitchFamily="34" charset="-122"/>
                <a:cs typeface="Arial" pitchFamily="34" charset="0"/>
              </a:rPr>
              <a:t>展示</a:t>
            </a:r>
            <a:r>
              <a:rPr lang="zh-CN" altLang="en-US" dirty="0" smtClean="0">
                <a:solidFill>
                  <a:srgbClr val="02AFF3"/>
                </a:solidFill>
                <a:latin typeface="思源黑体 CN Bold" pitchFamily="34" charset="-122"/>
                <a:ea typeface="思源黑体 CN Bold" pitchFamily="34" charset="-122"/>
                <a:cs typeface="Arial" pitchFamily="34" charset="0"/>
              </a:rPr>
              <a:t>最新的发文和被引</a:t>
            </a:r>
            <a:r>
              <a:rPr lang="zh-CN" altLang="en-US" dirty="0" smtClean="0">
                <a:solidFill>
                  <a:srgbClr val="02AFF3"/>
                </a:solidFill>
                <a:latin typeface="思源黑体 CN Bold" pitchFamily="34" charset="-122"/>
                <a:ea typeface="思源黑体 CN Bold" pitchFamily="34" charset="-122"/>
                <a:cs typeface="Arial" pitchFamily="34" charset="0"/>
              </a:rPr>
              <a:t>情况。</a:t>
            </a:r>
            <a:endParaRPr lang="zh-CN" altLang="en-US" dirty="0" smtClean="0">
              <a:solidFill>
                <a:srgbClr val="02AFF3"/>
              </a:solidFill>
              <a:latin typeface="思源黑体 CN Bold" pitchFamily="34" charset="-122"/>
              <a:ea typeface="思源黑体 CN Bold" pitchFamily="34" charset="-122"/>
              <a:cs typeface="Arial" pitchFamily="34" charset="0"/>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893235" y="2423470"/>
            <a:ext cx="3047661" cy="792396"/>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对机构的科学研究产出及影响做统计，并对发表论文做细分</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导读。</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文献引证追踪</a:t>
            </a:r>
            <a:endParaRPr lang="en-US" altLang="zh-CN" sz="3200" b="0" dirty="0">
              <a:solidFill>
                <a:schemeClr val="bg1"/>
              </a:solidFill>
              <a:latin typeface="思源黑体 CN Bold" pitchFamily="34" charset="-122"/>
              <a:ea typeface="思源黑体 CN Bold" pitchFamily="34" charset="-122"/>
            </a:endParaRPr>
          </a:p>
        </p:txBody>
      </p:sp>
      <p:pic>
        <p:nvPicPr>
          <p:cNvPr id="16" name="Picture 14"/>
          <p:cNvPicPr>
            <a:picLocks noChangeAspect="1" noChangeArrowheads="1"/>
          </p:cNvPicPr>
          <p:nvPr/>
        </p:nvPicPr>
        <p:blipFill>
          <a:blip r:embed="rId3" cstate="print"/>
          <a:srcRect r="-738" b="29953"/>
          <a:stretch>
            <a:fillRect/>
          </a:stretch>
        </p:blipFill>
        <p:spPr bwMode="auto">
          <a:xfrm>
            <a:off x="4648200" y="1543050"/>
            <a:ext cx="6320498" cy="49339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9" name="Picture 16"/>
          <p:cNvPicPr>
            <a:picLocks noChangeAspect="1" noChangeArrowheads="1"/>
          </p:cNvPicPr>
          <p:nvPr/>
        </p:nvPicPr>
        <p:blipFill>
          <a:blip r:embed="rId4" cstate="print"/>
          <a:srcRect b="24413"/>
          <a:stretch>
            <a:fillRect/>
          </a:stretch>
        </p:blipFill>
        <p:spPr bwMode="auto">
          <a:xfrm>
            <a:off x="4610106" y="1504982"/>
            <a:ext cx="6302915" cy="511171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 name="矩形 19"/>
          <p:cNvSpPr/>
          <p:nvPr/>
        </p:nvSpPr>
        <p:spPr>
          <a:xfrm>
            <a:off x="893235" y="3502970"/>
            <a:ext cx="3047661" cy="1161728"/>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统计期刊每一年的发文量和文章的被引次数，按期刊出版年对文章做引用追踪</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服务。</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99644" y="1543868"/>
            <a:ext cx="3453189" cy="3770263"/>
          </a:xfrm>
          <a:prstGeom prst="rect">
            <a:avLst/>
          </a:prstGeom>
          <a:noFill/>
        </p:spPr>
        <p:txBody>
          <a:bodyPr wrap="none" rtlCol="0">
            <a:spAutoFit/>
          </a:bodyPr>
          <a:lstStyle/>
          <a:p>
            <a:r>
              <a:rPr lang="en-US" altLang="zh-CN" sz="23900" dirty="0" smtClean="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rPr>
              <a:t>04</a:t>
            </a:r>
            <a:endParaRPr lang="zh-CN" altLang="en-US" sz="23900" dirty="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endParaRPr>
          </a:p>
        </p:txBody>
      </p:sp>
      <p:grpSp>
        <p:nvGrpSpPr>
          <p:cNvPr id="2" name="组合 6"/>
          <p:cNvGrpSpPr/>
          <p:nvPr/>
        </p:nvGrpSpPr>
        <p:grpSpPr>
          <a:xfrm>
            <a:off x="-729392" y="465985"/>
            <a:ext cx="5461053" cy="4483094"/>
            <a:chOff x="502393" y="801721"/>
            <a:chExt cx="2142968" cy="1759208"/>
          </a:xfrm>
        </p:grpSpPr>
        <p:sp>
          <p:nvSpPr>
            <p:cNvPr id="11" name="椭圆 10"/>
            <p:cNvSpPr/>
            <p:nvPr/>
          </p:nvSpPr>
          <p:spPr>
            <a:xfrm rot="18931689">
              <a:off x="502393" y="1367343"/>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 name="直角三角形 11"/>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4847769" y="2607835"/>
            <a:ext cx="3570208" cy="769441"/>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4400" b="0" dirty="0" smtClean="0">
                <a:effectLst>
                  <a:innerShdw blurRad="63500" dist="50800" dir="18900000">
                    <a:prstClr val="black">
                      <a:alpha val="50000"/>
                    </a:prstClr>
                  </a:innerShdw>
                </a:effectLst>
                <a:latin typeface="思源黑体 CN Bold" pitchFamily="34" charset="-122"/>
                <a:ea typeface="思源黑体 CN Bold" pitchFamily="34" charset="-122"/>
              </a:rPr>
              <a:t>科学指标分析</a:t>
            </a:r>
            <a:endParaRPr lang="en-US" altLang="zh-CN" sz="4400" b="0" dirty="0">
              <a:effectLst>
                <a:innerShdw blurRad="63500" dist="50800" dir="18900000">
                  <a:prstClr val="black">
                    <a:alpha val="50000"/>
                  </a:prstClr>
                </a:innerShdw>
              </a:effectLst>
              <a:latin typeface="思源黑体 CN Bold" pitchFamily="34" charset="-122"/>
              <a:ea typeface="思源黑体 CN Bold" pitchFamily="34" charset="-122"/>
            </a:endParaRPr>
          </a:p>
        </p:txBody>
      </p:sp>
      <p:cxnSp>
        <p:nvCxnSpPr>
          <p:cNvPr id="13" name="直接连接符 12"/>
          <p:cNvCxnSpPr/>
          <p:nvPr/>
        </p:nvCxnSpPr>
        <p:spPr>
          <a:xfrm>
            <a:off x="4847769" y="3377276"/>
            <a:ext cx="644434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847769" y="3464362"/>
            <a:ext cx="2772229"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902700" y="3524553"/>
            <a:ext cx="2446619" cy="671081"/>
          </a:xfrm>
          <a:prstGeom prst="rect">
            <a:avLst/>
          </a:prstGeom>
        </p:spPr>
        <p:txBody>
          <a:bodyPr wrap="square">
            <a:spAutoFit/>
          </a:bodyPr>
          <a:lstStyle/>
          <a:p>
            <a:pPr algn="r">
              <a:lnSpc>
                <a:spcPct val="150000"/>
              </a:lnSpc>
            </a:pPr>
            <a:r>
              <a:rPr lang="zh-CN" altLang="en-US" sz="2800" dirty="0" smtClean="0">
                <a:solidFill>
                  <a:srgbClr val="029BD7"/>
                </a:solidFill>
                <a:latin typeface="思源黑体 CN Medium" pitchFamily="34" charset="-122"/>
                <a:ea typeface="思源黑体 CN Medium" pitchFamily="34" charset="-122"/>
                <a:cs typeface="Arial" pitchFamily="34" charset="0"/>
              </a:rPr>
              <a:t>模块介绍</a:t>
            </a:r>
            <a:endParaRPr lang="zh-CN" altLang="en-US" sz="2800" dirty="0">
              <a:solidFill>
                <a:srgbClr val="029BD7"/>
              </a:solidFill>
              <a:latin typeface="思源黑体 CN Medium" pitchFamily="34" charset="-122"/>
              <a:ea typeface="思源黑体 CN Medium" pitchFamily="34" charset="-122"/>
              <a:cs typeface="Arial" pitchFamily="34" charset="0"/>
            </a:endParaRPr>
          </a:p>
        </p:txBody>
      </p:sp>
    </p:spTree>
    <p:extLst>
      <p:ext uri="{BB962C8B-B14F-4D97-AF65-F5344CB8AC3E}">
        <p14:creationId xmlns="" xmlns:p14="http://schemas.microsoft.com/office/powerpoint/2010/main" val="3961057"/>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5"/>
          <p:cNvSpPr txBox="1"/>
          <p:nvPr/>
        </p:nvSpPr>
        <p:spPr>
          <a:xfrm>
            <a:off x="901886" y="345954"/>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科学指标分析</a:t>
            </a:r>
            <a:endParaRPr lang="en-US" altLang="zh-CN" sz="3200" b="0" dirty="0">
              <a:solidFill>
                <a:schemeClr val="bg1"/>
              </a:solidFill>
              <a:latin typeface="思源黑体 CN Bold" pitchFamily="34" charset="-122"/>
              <a:ea typeface="思源黑体 CN Bold" pitchFamily="34" charset="-122"/>
            </a:endParaRPr>
          </a:p>
        </p:txBody>
      </p:sp>
      <p:sp>
        <p:nvSpPr>
          <p:cNvPr id="18" name="矩形 17"/>
          <p:cNvSpPr/>
          <p:nvPr/>
        </p:nvSpPr>
        <p:spPr>
          <a:xfrm>
            <a:off x="1991532" y="4753908"/>
            <a:ext cx="8219268" cy="1938992"/>
          </a:xfrm>
          <a:prstGeom prst="rect">
            <a:avLst/>
          </a:prstGeom>
        </p:spPr>
        <p:txBody>
          <a:bodyPr wrap="square">
            <a:spAutoFit/>
          </a:bodyPr>
          <a:lstStyle/>
          <a:p>
            <a:pPr>
              <a:lnSpc>
                <a:spcPct val="150000"/>
              </a:lnSpc>
            </a:pPr>
            <a:r>
              <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中国科学指标数据库</a:t>
            </a:r>
            <a:r>
              <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是目前国内规模最大的动态连续分析型事实数据库，以</a:t>
            </a:r>
            <a:r>
              <a:rPr lang="en-US" altLang="zh-CN" sz="1600" dirty="0" smtClean="0">
                <a:solidFill>
                  <a:srgbClr val="029BD7"/>
                </a:solidFill>
                <a:latin typeface="思源黑体 CN Medium" pitchFamily="34" charset="-122"/>
                <a:ea typeface="思源黑体 CN Medium" pitchFamily="34" charset="-122"/>
                <a:cs typeface="Arial" pitchFamily="34" charset="0"/>
              </a:rPr>
              <a:t>9000</a:t>
            </a:r>
            <a:r>
              <a:rPr lang="zh-CN" altLang="en-US" sz="1600" dirty="0" smtClean="0">
                <a:solidFill>
                  <a:srgbClr val="029BD7"/>
                </a:solidFill>
                <a:latin typeface="思源黑体 CN Medium" pitchFamily="34" charset="-122"/>
                <a:ea typeface="思源黑体 CN Medium" pitchFamily="34" charset="-122"/>
                <a:cs typeface="Arial" pitchFamily="34" charset="0"/>
              </a:rPr>
              <a:t>多种</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中文科技期刊</a:t>
            </a:r>
            <a:r>
              <a:rPr lang="zh-CN" altLang="en-US" sz="1600" dirty="0" smtClean="0">
                <a:solidFill>
                  <a:srgbClr val="029BD7"/>
                </a:solidFill>
                <a:latin typeface="思源黑体 CN Medium" pitchFamily="34" charset="-122"/>
                <a:ea typeface="思源黑体 CN Medium" pitchFamily="34" charset="-122"/>
                <a:cs typeface="Arial" pitchFamily="34" charset="0"/>
              </a:rPr>
              <a:t>近</a:t>
            </a:r>
            <a:r>
              <a:rPr lang="en-US" altLang="zh-CN" sz="1600" dirty="0" smtClean="0">
                <a:solidFill>
                  <a:srgbClr val="029BD7"/>
                </a:solidFill>
                <a:latin typeface="思源黑体 CN Medium" pitchFamily="34" charset="-122"/>
                <a:ea typeface="思源黑体 CN Medium" pitchFamily="34" charset="-122"/>
                <a:cs typeface="Arial" pitchFamily="34" charset="0"/>
              </a:rPr>
              <a:t>10</a:t>
            </a:r>
            <a:r>
              <a:rPr lang="zh-CN" altLang="en-US" sz="1600" dirty="0" smtClean="0">
                <a:solidFill>
                  <a:srgbClr val="029BD7"/>
                </a:solidFill>
                <a:latin typeface="思源黑体 CN Medium" pitchFamily="34" charset="-122"/>
                <a:ea typeface="思源黑体 CN Medium" pitchFamily="34" charset="-122"/>
                <a:cs typeface="Arial" pitchFamily="34" charset="0"/>
              </a:rPr>
              <a:t>年</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的</a:t>
            </a:r>
            <a:r>
              <a:rPr lang="zh-CN" altLang="en-US" sz="1600" dirty="0" smtClean="0">
                <a:solidFill>
                  <a:srgbClr val="029BD7"/>
                </a:solidFill>
                <a:latin typeface="思源黑体 CN Medium" pitchFamily="34" charset="-122"/>
                <a:ea typeface="思源黑体 CN Medium" pitchFamily="34" charset="-122"/>
                <a:cs typeface="Arial" pitchFamily="34" charset="0"/>
              </a:rPr>
              <a:t>千万篇文献</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为计算基础，通过引文数据分析揭示国内科学发展趋势、衡量国内科学研究绩效</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它从宏观到微观，逐层展开，以学科为引导，显示我国各学科领域的研究成果，同时还对各学科领域的研究绩效做基于</a:t>
            </a:r>
            <a:r>
              <a:rPr lang="zh-CN" altLang="en-US" sz="1600" dirty="0" smtClean="0">
                <a:solidFill>
                  <a:srgbClr val="029BD7"/>
                </a:solidFill>
                <a:latin typeface="思源黑体 CN Medium" pitchFamily="34" charset="-122"/>
                <a:ea typeface="思源黑体 CN Medium" pitchFamily="34" charset="-122"/>
                <a:cs typeface="Arial" pitchFamily="34" charset="0"/>
              </a:rPr>
              <a:t>机构</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srgbClr val="029BD7"/>
                </a:solidFill>
                <a:latin typeface="思源黑体 CN Medium" pitchFamily="34" charset="-122"/>
                <a:ea typeface="思源黑体 CN Medium" pitchFamily="34" charset="-122"/>
                <a:cs typeface="Arial" pitchFamily="34" charset="0"/>
              </a:rPr>
              <a:t>学者</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srgbClr val="029BD7"/>
                </a:solidFill>
                <a:latin typeface="思源黑体 CN Medium" pitchFamily="34" charset="-122"/>
                <a:ea typeface="思源黑体 CN Medium" pitchFamily="34" charset="-122"/>
                <a:cs typeface="Arial" pitchFamily="34" charset="0"/>
              </a:rPr>
              <a:t>期刊</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及</a:t>
            </a:r>
            <a:r>
              <a:rPr lang="zh-CN" altLang="en-US" sz="1600" dirty="0" smtClean="0">
                <a:solidFill>
                  <a:srgbClr val="029BD7"/>
                </a:solidFill>
                <a:latin typeface="思源黑体 CN Medium" pitchFamily="34" charset="-122"/>
                <a:ea typeface="思源黑体 CN Medium" pitchFamily="34" charset="-122"/>
                <a:cs typeface="Arial" pitchFamily="34" charset="0"/>
              </a:rPr>
              <a:t>地区</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等维度的分析评价。</a:t>
            </a:r>
          </a:p>
        </p:txBody>
      </p:sp>
      <p:sp>
        <p:nvSpPr>
          <p:cNvPr id="17" name="矩形 16"/>
          <p:cNvSpPr/>
          <p:nvPr/>
        </p:nvSpPr>
        <p:spPr>
          <a:xfrm>
            <a:off x="1885950" y="4698119"/>
            <a:ext cx="8420100" cy="6438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2"/>
          <p:cNvPicPr>
            <a:picLocks noChangeAspect="1" noChangeArrowheads="1"/>
          </p:cNvPicPr>
          <p:nvPr/>
        </p:nvPicPr>
        <p:blipFill>
          <a:blip r:embed="rId3" cstate="print"/>
          <a:srcRect/>
          <a:stretch>
            <a:fillRect/>
          </a:stretch>
        </p:blipFill>
        <p:spPr bwMode="auto">
          <a:xfrm>
            <a:off x="1980651" y="1347761"/>
            <a:ext cx="8268249" cy="3109939"/>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1261535" y="2423470"/>
            <a:ext cx="3047661" cy="2639056"/>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分析行业中的研究趋势、研究方向、研究热点（前沿研究、高被引论文、热点论文</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a:p>
            <a:pPr>
              <a:lnSpc>
                <a:spcPct val="150000"/>
              </a:lnSpc>
            </a:pP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对科学研究绩效做分析评价，提供衡量科学发展重要工具（学者、机构、期刊、地区</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pic>
        <p:nvPicPr>
          <p:cNvPr id="14" name="Picture 2"/>
          <p:cNvPicPr>
            <a:picLocks noChangeAspect="1" noChangeArrowheads="1"/>
          </p:cNvPicPr>
          <p:nvPr/>
        </p:nvPicPr>
        <p:blipFill>
          <a:blip r:embed="rId3" cstate="print"/>
          <a:srcRect/>
          <a:stretch>
            <a:fillRect/>
          </a:stretch>
        </p:blipFill>
        <p:spPr bwMode="auto">
          <a:xfrm>
            <a:off x="5232400" y="1676400"/>
            <a:ext cx="5721193" cy="4771103"/>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p:cNvPicPr>
            <a:picLocks noChangeAspect="1" noChangeArrowheads="1"/>
          </p:cNvPicPr>
          <p:nvPr/>
        </p:nvPicPr>
        <p:blipFill>
          <a:blip r:embed="rId3" cstate="print"/>
          <a:srcRect/>
          <a:stretch>
            <a:fillRect/>
          </a:stretch>
        </p:blipFill>
        <p:spPr bwMode="auto">
          <a:xfrm>
            <a:off x="1397000" y="1778000"/>
            <a:ext cx="9144000" cy="3454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452385" y="5464770"/>
            <a:ext cx="4217576" cy="464101"/>
          </a:xfrm>
          <a:prstGeom prst="rect">
            <a:avLst/>
          </a:prstGeom>
        </p:spPr>
        <p:txBody>
          <a:bodyPr wrap="square">
            <a:spAutoFit/>
          </a:bodyPr>
          <a:lstStyle/>
          <a:p>
            <a:pPr>
              <a:lnSpc>
                <a:spcPct val="150000"/>
              </a:lnSpc>
            </a:pPr>
            <a:r>
              <a:rPr lang="en-US" altLang="zh-CN" dirty="0" smtClean="0">
                <a:solidFill>
                  <a:srgbClr val="02AFF3"/>
                </a:solidFill>
                <a:latin typeface="思源黑体 CN Bold" pitchFamily="34" charset="-122"/>
                <a:ea typeface="思源黑体 CN Bold" pitchFamily="34" charset="-122"/>
                <a:cs typeface="Arial" pitchFamily="34" charset="0"/>
              </a:rPr>
              <a:t>A:</a:t>
            </a:r>
            <a:r>
              <a:rPr lang="zh-CN" altLang="en-US" dirty="0" smtClean="0">
                <a:solidFill>
                  <a:srgbClr val="02AFF3"/>
                </a:solidFill>
                <a:latin typeface="思源黑体 CN Bold" pitchFamily="34" charset="-122"/>
                <a:ea typeface="思源黑体 CN Bold" pitchFamily="34" charset="-122"/>
                <a:cs typeface="Arial" pitchFamily="34" charset="0"/>
              </a:rPr>
              <a:t>研究</a:t>
            </a:r>
            <a:r>
              <a:rPr lang="zh-CN" altLang="en-US" dirty="0" smtClean="0">
                <a:solidFill>
                  <a:srgbClr val="02AFF3"/>
                </a:solidFill>
                <a:latin typeface="思源黑体 CN Bold" pitchFamily="34" charset="-122"/>
                <a:ea typeface="思源黑体 CN Bold" pitchFamily="34" charset="-122"/>
                <a:cs typeface="Arial" pitchFamily="34" charset="0"/>
              </a:rPr>
              <a:t>绩效评价</a:t>
            </a:r>
            <a:endParaRPr lang="zh-CN" altLang="en-US" dirty="0" smtClean="0">
              <a:solidFill>
                <a:srgbClr val="02AFF3"/>
              </a:solidFill>
              <a:latin typeface="思源黑体 CN Bold" pitchFamily="34" charset="-122"/>
              <a:ea typeface="思源黑体 CN Bold" pitchFamily="34" charset="-122"/>
              <a:cs typeface="Arial" pitchFamily="34" charset="0"/>
            </a:endParaRPr>
          </a:p>
        </p:txBody>
      </p:sp>
      <p:grpSp>
        <p:nvGrpSpPr>
          <p:cNvPr id="12" name="组合 25"/>
          <p:cNvGrpSpPr/>
          <p:nvPr/>
        </p:nvGrpSpPr>
        <p:grpSpPr>
          <a:xfrm>
            <a:off x="7289801" y="3063984"/>
            <a:ext cx="3115965" cy="1254016"/>
            <a:chOff x="3048001" y="2568684"/>
            <a:chExt cx="3115965" cy="1254016"/>
          </a:xfrm>
        </p:grpSpPr>
        <p:sp>
          <p:nvSpPr>
            <p:cNvPr id="27" name="矩形 26"/>
            <p:cNvSpPr/>
            <p:nvPr/>
          </p:nvSpPr>
          <p:spPr>
            <a:xfrm>
              <a:off x="3048001" y="2946400"/>
              <a:ext cx="2641600" cy="8763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30"/>
            <p:cNvGrpSpPr/>
            <p:nvPr/>
          </p:nvGrpSpPr>
          <p:grpSpPr>
            <a:xfrm>
              <a:off x="5389781" y="2568684"/>
              <a:ext cx="774185" cy="776810"/>
              <a:chOff x="3612390" y="2447763"/>
              <a:chExt cx="835660" cy="835660"/>
            </a:xfrm>
          </p:grpSpPr>
          <p:grpSp>
            <p:nvGrpSpPr>
              <p:cNvPr id="14" name="组合 1226"/>
              <p:cNvGrpSpPr/>
              <p:nvPr/>
            </p:nvGrpSpPr>
            <p:grpSpPr>
              <a:xfrm>
                <a:off x="3612390" y="2447763"/>
                <a:ext cx="835660" cy="835660"/>
                <a:chOff x="8122422" y="2445351"/>
                <a:chExt cx="1938714" cy="1938714"/>
              </a:xfrm>
            </p:grpSpPr>
            <p:sp>
              <p:nvSpPr>
                <p:cNvPr id="31" name="椭圆 30"/>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32" name="椭圆 31"/>
                <p:cNvSpPr/>
                <p:nvPr/>
              </p:nvSpPr>
              <p:spPr>
                <a:xfrm>
                  <a:off x="8146796" y="2501530"/>
                  <a:ext cx="1826360" cy="1826363"/>
                </a:xfrm>
                <a:prstGeom prst="ellipse">
                  <a:avLst/>
                </a:prstGeom>
                <a:gradFill flip="none" rotWithShape="1">
                  <a:gsLst>
                    <a:gs pos="0">
                      <a:schemeClr val="accent5">
                        <a:lumMod val="0"/>
                        <a:lumOff val="100000"/>
                      </a:schemeClr>
                    </a:gs>
                    <a:gs pos="35000">
                      <a:srgbClr val="FFFFFF"/>
                    </a:gs>
                    <a:gs pos="68000">
                      <a:schemeClr val="bg1">
                        <a:lumMod val="85000"/>
                      </a:schemeClr>
                    </a:gs>
                    <a:gs pos="54000">
                      <a:srgbClr val="E9E9E9"/>
                    </a:gs>
                    <a:gs pos="95000">
                      <a:schemeClr val="bg1">
                        <a:lumMod val="65000"/>
                      </a:schemeClr>
                    </a:gs>
                  </a:gsLst>
                  <a:path path="circle">
                    <a:fillToRect t="100000" r="100000"/>
                  </a:path>
                  <a:tileRect l="-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30" name="文本框 1229"/>
              <p:cNvSpPr txBox="1"/>
              <p:nvPr/>
            </p:nvSpPr>
            <p:spPr>
              <a:xfrm>
                <a:off x="3791266" y="2508272"/>
                <a:ext cx="477907" cy="695296"/>
              </a:xfrm>
              <a:prstGeom prst="rect">
                <a:avLst/>
              </a:prstGeom>
              <a:noFill/>
            </p:spPr>
            <p:txBody>
              <a:bodyPr wrap="none" rtlCol="0">
                <a:spAutoFit/>
              </a:bodyPr>
              <a:lstStyle/>
              <a:p>
                <a:pPr algn="ctr"/>
                <a:r>
                  <a:rPr lang="en-US" altLang="zh-CN" sz="3600" b="1" dirty="0" smtClean="0">
                    <a:solidFill>
                      <a:schemeClr val="accent1"/>
                    </a:solidFill>
                    <a:effectLst>
                      <a:innerShdw blurRad="63500" dist="50800" dir="18900000">
                        <a:prstClr val="black">
                          <a:alpha val="50000"/>
                        </a:prstClr>
                      </a:innerShdw>
                    </a:effectLst>
                  </a:rPr>
                  <a:t>B</a:t>
                </a:r>
                <a:endParaRPr lang="zh-CN" altLang="en-US" sz="3600" b="1" dirty="0">
                  <a:solidFill>
                    <a:schemeClr val="accent1"/>
                  </a:solidFill>
                  <a:effectLst>
                    <a:innerShdw blurRad="63500" dist="50800" dir="18900000">
                      <a:prstClr val="black">
                        <a:alpha val="50000"/>
                      </a:prstClr>
                    </a:innerShdw>
                  </a:effectLst>
                </a:endParaRPr>
              </a:p>
            </p:txBody>
          </p:sp>
        </p:grpSp>
      </p:grpSp>
      <p:grpSp>
        <p:nvGrpSpPr>
          <p:cNvPr id="7" name="组合 18"/>
          <p:cNvGrpSpPr/>
          <p:nvPr/>
        </p:nvGrpSpPr>
        <p:grpSpPr>
          <a:xfrm>
            <a:off x="1714500" y="3038584"/>
            <a:ext cx="5833766" cy="1292116"/>
            <a:chOff x="330200" y="2568684"/>
            <a:chExt cx="5833766" cy="1292116"/>
          </a:xfrm>
        </p:grpSpPr>
        <p:sp>
          <p:nvSpPr>
            <p:cNvPr id="20" name="矩形 19"/>
            <p:cNvSpPr/>
            <p:nvPr/>
          </p:nvSpPr>
          <p:spPr>
            <a:xfrm>
              <a:off x="330200" y="2997199"/>
              <a:ext cx="5410201" cy="863601"/>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1230"/>
            <p:cNvGrpSpPr/>
            <p:nvPr/>
          </p:nvGrpSpPr>
          <p:grpSpPr>
            <a:xfrm>
              <a:off x="5389781" y="2568684"/>
              <a:ext cx="774185" cy="776810"/>
              <a:chOff x="3612390" y="2447763"/>
              <a:chExt cx="835660" cy="835660"/>
            </a:xfrm>
          </p:grpSpPr>
          <p:grpSp>
            <p:nvGrpSpPr>
              <p:cNvPr id="11" name="组合 1226"/>
              <p:cNvGrpSpPr/>
              <p:nvPr/>
            </p:nvGrpSpPr>
            <p:grpSpPr>
              <a:xfrm>
                <a:off x="3612390" y="2447763"/>
                <a:ext cx="835660" cy="835660"/>
                <a:chOff x="8122422" y="2445351"/>
                <a:chExt cx="1938714" cy="1938714"/>
              </a:xfrm>
            </p:grpSpPr>
            <p:sp>
              <p:nvSpPr>
                <p:cNvPr id="24" name="椭圆 23"/>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25" name="椭圆 24"/>
                <p:cNvSpPr/>
                <p:nvPr/>
              </p:nvSpPr>
              <p:spPr>
                <a:xfrm>
                  <a:off x="8146796" y="2501530"/>
                  <a:ext cx="1826360" cy="1826363"/>
                </a:xfrm>
                <a:prstGeom prst="ellipse">
                  <a:avLst/>
                </a:prstGeom>
                <a:gradFill flip="none" rotWithShape="1">
                  <a:gsLst>
                    <a:gs pos="0">
                      <a:schemeClr val="accent5">
                        <a:lumMod val="0"/>
                        <a:lumOff val="100000"/>
                      </a:schemeClr>
                    </a:gs>
                    <a:gs pos="35000">
                      <a:srgbClr val="FFFFFF"/>
                    </a:gs>
                    <a:gs pos="68000">
                      <a:schemeClr val="bg1">
                        <a:lumMod val="85000"/>
                      </a:schemeClr>
                    </a:gs>
                    <a:gs pos="54000">
                      <a:srgbClr val="E9E9E9"/>
                    </a:gs>
                    <a:gs pos="95000">
                      <a:schemeClr val="bg1">
                        <a:lumMod val="65000"/>
                      </a:schemeClr>
                    </a:gs>
                  </a:gsLst>
                  <a:path path="circle">
                    <a:fillToRect t="100000" r="100000"/>
                  </a:path>
                  <a:tileRect l="-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23" name="文本框 1229"/>
              <p:cNvSpPr txBox="1"/>
              <p:nvPr/>
            </p:nvSpPr>
            <p:spPr>
              <a:xfrm>
                <a:off x="3797624" y="2508272"/>
                <a:ext cx="465192" cy="646331"/>
              </a:xfrm>
              <a:prstGeom prst="rect">
                <a:avLst/>
              </a:prstGeom>
              <a:noFill/>
            </p:spPr>
            <p:txBody>
              <a:bodyPr wrap="none" rtlCol="0">
                <a:spAutoFit/>
              </a:bodyPr>
              <a:lstStyle/>
              <a:p>
                <a:pPr algn="ctr"/>
                <a:r>
                  <a:rPr lang="en-US" altLang="zh-CN" sz="3600" b="1" dirty="0" smtClean="0">
                    <a:solidFill>
                      <a:schemeClr val="accent1"/>
                    </a:solidFill>
                    <a:effectLst>
                      <a:innerShdw blurRad="63500" dist="50800" dir="18900000">
                        <a:prstClr val="black">
                          <a:alpha val="50000"/>
                        </a:prstClr>
                      </a:innerShdw>
                    </a:effectLst>
                  </a:rPr>
                  <a:t>A</a:t>
                </a:r>
                <a:endParaRPr lang="zh-CN" altLang="en-US" sz="3600" b="1" dirty="0">
                  <a:solidFill>
                    <a:schemeClr val="accent1"/>
                  </a:solidFill>
                  <a:effectLst>
                    <a:innerShdw blurRad="63500" dist="50800" dir="18900000">
                      <a:prstClr val="black">
                        <a:alpha val="50000"/>
                      </a:prstClr>
                    </a:innerShdw>
                  </a:effectLst>
                </a:endParaRPr>
              </a:p>
            </p:txBody>
          </p:sp>
        </p:grpSp>
      </p:grpSp>
      <p:sp>
        <p:nvSpPr>
          <p:cNvPr id="33" name="矩形 32"/>
          <p:cNvSpPr/>
          <p:nvPr/>
        </p:nvSpPr>
        <p:spPr>
          <a:xfrm>
            <a:off x="3547885" y="5464770"/>
            <a:ext cx="4402315" cy="464101"/>
          </a:xfrm>
          <a:prstGeom prst="rect">
            <a:avLst/>
          </a:prstGeom>
        </p:spPr>
        <p:txBody>
          <a:bodyPr wrap="square">
            <a:spAutoFit/>
          </a:bodyPr>
          <a:lstStyle/>
          <a:p>
            <a:pPr>
              <a:lnSpc>
                <a:spcPct val="150000"/>
              </a:lnSpc>
            </a:pPr>
            <a:r>
              <a:rPr lang="en-US" altLang="zh-CN" dirty="0" smtClean="0">
                <a:solidFill>
                  <a:srgbClr val="02AFF3"/>
                </a:solidFill>
                <a:latin typeface="思源黑体 CN Bold" pitchFamily="34" charset="-122"/>
                <a:ea typeface="思源黑体 CN Bold" pitchFamily="34" charset="-122"/>
                <a:cs typeface="Arial" pitchFamily="34" charset="0"/>
              </a:rPr>
              <a:t>B:</a:t>
            </a:r>
            <a:r>
              <a:rPr lang="zh-CN" altLang="en-US" dirty="0" smtClean="0">
                <a:solidFill>
                  <a:srgbClr val="02AFF3"/>
                </a:solidFill>
                <a:latin typeface="思源黑体 CN Bold" pitchFamily="34" charset="-122"/>
                <a:ea typeface="思源黑体 CN Bold" pitchFamily="34" charset="-122"/>
                <a:cs typeface="Arial" pitchFamily="34" charset="0"/>
              </a:rPr>
              <a:t>获取学科发展前沿资讯</a:t>
            </a:r>
          </a:p>
        </p:txBody>
      </p:sp>
      <p:sp>
        <p:nvSpPr>
          <p:cNvPr id="2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p:cNvPicPr>
            <a:picLocks noChangeAspect="1" noChangeArrowheads="1"/>
          </p:cNvPicPr>
          <p:nvPr/>
        </p:nvPicPr>
        <p:blipFill>
          <a:blip r:embed="rId3" cstate="print"/>
          <a:srcRect/>
          <a:stretch>
            <a:fillRect/>
          </a:stretch>
        </p:blipFill>
        <p:spPr bwMode="auto">
          <a:xfrm>
            <a:off x="1270001" y="1308100"/>
            <a:ext cx="8864600" cy="414394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3065284" y="5667970"/>
            <a:ext cx="8212316" cy="879600"/>
          </a:xfrm>
          <a:prstGeom prst="rect">
            <a:avLst/>
          </a:prstGeom>
        </p:spPr>
        <p:txBody>
          <a:bodyPr wrap="square">
            <a:spAutoFit/>
          </a:bodyPr>
          <a:lstStyle/>
          <a:p>
            <a:pPr algn="r">
              <a:lnSpc>
                <a:spcPct val="150000"/>
              </a:lnSpc>
            </a:pPr>
            <a:r>
              <a:rPr lang="zh-CN" altLang="en-US" dirty="0" smtClean="0">
                <a:solidFill>
                  <a:srgbClr val="02AFF3"/>
                </a:solidFill>
                <a:latin typeface="思源黑体 CN Bold" pitchFamily="34" charset="-122"/>
                <a:ea typeface="思源黑体 CN Bold" pitchFamily="34" charset="-122"/>
                <a:cs typeface="Arial" pitchFamily="34" charset="0"/>
              </a:rPr>
              <a:t>通过</a:t>
            </a:r>
            <a:r>
              <a:rPr lang="zh-CN" altLang="en-US" dirty="0" smtClean="0">
                <a:solidFill>
                  <a:srgbClr val="02AFF3"/>
                </a:solidFill>
                <a:latin typeface="思源黑体 CN Bold" pitchFamily="34" charset="-122"/>
                <a:ea typeface="思源黑体 CN Bold" pitchFamily="34" charset="-122"/>
                <a:cs typeface="Arial" pitchFamily="34" charset="0"/>
              </a:rPr>
              <a:t>共被引聚类算法获得的各个学科不同的研究集合</a:t>
            </a:r>
            <a:r>
              <a:rPr lang="zh-CN" altLang="en-US" dirty="0" smtClean="0">
                <a:solidFill>
                  <a:srgbClr val="02AFF3"/>
                </a:solidFill>
                <a:latin typeface="思源黑体 CN Bold" pitchFamily="34" charset="-122"/>
                <a:ea typeface="思源黑体 CN Bold" pitchFamily="34" charset="-122"/>
                <a:cs typeface="Arial" pitchFamily="34" charset="0"/>
              </a:rPr>
              <a:t>，</a:t>
            </a:r>
            <a:endParaRPr lang="en-US" altLang="zh-CN" dirty="0" smtClean="0">
              <a:solidFill>
                <a:srgbClr val="02AFF3"/>
              </a:solidFill>
              <a:latin typeface="思源黑体 CN Bold" pitchFamily="34" charset="-122"/>
              <a:ea typeface="思源黑体 CN Bold" pitchFamily="34" charset="-122"/>
              <a:cs typeface="Arial" pitchFamily="34" charset="0"/>
            </a:endParaRPr>
          </a:p>
          <a:p>
            <a:pPr algn="r">
              <a:lnSpc>
                <a:spcPct val="150000"/>
              </a:lnSpc>
            </a:pPr>
            <a:r>
              <a:rPr lang="zh-CN" altLang="en-US" dirty="0" smtClean="0">
                <a:solidFill>
                  <a:srgbClr val="02AFF3"/>
                </a:solidFill>
                <a:latin typeface="思源黑体 CN Bold" pitchFamily="34" charset="-122"/>
                <a:ea typeface="思源黑体 CN Bold" pitchFamily="34" charset="-122"/>
                <a:cs typeface="Arial" pitchFamily="34" charset="0"/>
              </a:rPr>
              <a:t>一</a:t>
            </a:r>
            <a:r>
              <a:rPr lang="zh-CN" altLang="en-US" dirty="0" smtClean="0">
                <a:solidFill>
                  <a:srgbClr val="02AFF3"/>
                </a:solidFill>
                <a:latin typeface="思源黑体 CN Bold" pitchFamily="34" charset="-122"/>
                <a:ea typeface="思源黑体 CN Bold" pitchFamily="34" charset="-122"/>
                <a:cs typeface="Arial" pitchFamily="34" charset="0"/>
              </a:rPr>
              <a:t>个研究集合代表了这个学科领域里多个学者共同的研究方向。</a:t>
            </a:r>
          </a:p>
        </p:txBody>
      </p:sp>
      <p:sp>
        <p:nvSpPr>
          <p:cNvPr id="20" name="矩形 19"/>
          <p:cNvSpPr/>
          <p:nvPr/>
        </p:nvSpPr>
        <p:spPr>
          <a:xfrm>
            <a:off x="2197101" y="2565399"/>
            <a:ext cx="2400300" cy="495301"/>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pic>
        <p:nvPicPr>
          <p:cNvPr id="35" name="Picture 6"/>
          <p:cNvPicPr>
            <a:picLocks noChangeAspect="1" noChangeArrowheads="1"/>
          </p:cNvPicPr>
          <p:nvPr/>
        </p:nvPicPr>
        <p:blipFill>
          <a:blip r:embed="rId4" cstate="print"/>
          <a:srcRect/>
          <a:stretch>
            <a:fillRect/>
          </a:stretch>
        </p:blipFill>
        <p:spPr bwMode="auto">
          <a:xfrm>
            <a:off x="2749550" y="2789238"/>
            <a:ext cx="1250950" cy="4005262"/>
          </a:xfrm>
          <a:prstGeom prst="rect">
            <a:avLst/>
          </a:prstGeom>
          <a:noFill/>
          <a:ln w="9525">
            <a:noFill/>
            <a:miter lim="800000"/>
            <a:headEnd/>
            <a:tailEnd/>
          </a:ln>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anim calcmode="lin" valueType="num">
                                      <p:cBhvr>
                                        <p:cTn id="12" dur="500" fill="hold"/>
                                        <p:tgtEl>
                                          <p:spTgt spid="35"/>
                                        </p:tgtEl>
                                        <p:attrNameLst>
                                          <p:attrName>ppt_x</p:attrName>
                                        </p:attrNameLst>
                                      </p:cBhvr>
                                      <p:tavLst>
                                        <p:tav tm="0">
                                          <p:val>
                                            <p:strVal val="#ppt_x"/>
                                          </p:val>
                                        </p:tav>
                                        <p:tav tm="100000">
                                          <p:val>
                                            <p:strVal val="#ppt_x"/>
                                          </p:val>
                                        </p:tav>
                                      </p:tavLst>
                                    </p:anim>
                                    <p:anim calcmode="lin" valueType="num">
                                      <p:cBhvr>
                                        <p:cTn id="1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a:blip r:embed="rId3" cstate="print"/>
          <a:srcRect/>
          <a:stretch>
            <a:fillRect/>
          </a:stretch>
        </p:blipFill>
        <p:spPr bwMode="auto">
          <a:xfrm>
            <a:off x="1498600" y="2425700"/>
            <a:ext cx="9144000" cy="39687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2184401" y="4254500"/>
            <a:ext cx="634999" cy="21336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1495215" y="1625656"/>
            <a:ext cx="6010485" cy="507831"/>
          </a:xfrm>
          <a:prstGeom prst="rect">
            <a:avLst/>
          </a:prstGeom>
        </p:spPr>
        <p:txBody>
          <a:bodyPr wrap="square">
            <a:spAutoFit/>
          </a:bodyPr>
          <a:lstStyle/>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一个学科高度被作者关注的研究论文</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集合。</a:t>
            </a:r>
            <a:endPar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6"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cstate="print"/>
          <a:srcRect/>
          <a:stretch>
            <a:fillRect/>
          </a:stretch>
        </p:blipFill>
        <p:spPr bwMode="auto">
          <a:xfrm>
            <a:off x="2559749" y="2352198"/>
            <a:ext cx="7164387" cy="408670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8015987" y="5546725"/>
            <a:ext cx="888999" cy="2921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2531535" y="1394008"/>
            <a:ext cx="7209873" cy="923330"/>
          </a:xfrm>
          <a:prstGeom prst="rect">
            <a:avLst/>
          </a:prstGeom>
        </p:spPr>
        <p:txBody>
          <a:bodyPr wrap="square">
            <a:spAutoFit/>
          </a:bodyPr>
          <a:lstStyle/>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一</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个点代表一名作者的这个研究方向的一篇文章，点与点连线话代表着存在共被引的关系。</a:t>
            </a:r>
          </a:p>
        </p:txBody>
      </p:sp>
      <p:sp>
        <p:nvSpPr>
          <p:cNvPr id="16"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507663" y="2966776"/>
            <a:ext cx="3210897" cy="1754326"/>
          </a:xfrm>
          <a:prstGeom prst="rect">
            <a:avLst/>
          </a:prstGeom>
        </p:spPr>
        <p:txBody>
          <a:bodyPr wrap="square">
            <a:spAutoFit/>
          </a:bodyPr>
          <a:lstStyle/>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代表某学科</a:t>
            </a:r>
            <a:r>
              <a:rPr lang="en-US" altLang="zh-CN" dirty="0" smtClean="0">
                <a:solidFill>
                  <a:prstClr val="black">
                    <a:lumMod val="75000"/>
                    <a:lumOff val="25000"/>
                  </a:prstClr>
                </a:solidFill>
                <a:latin typeface="思源黑体 CN Medium" pitchFamily="34" charset="-122"/>
                <a:ea typeface="思源黑体 CN Medium" pitchFamily="34" charset="-122"/>
                <a:cs typeface="Arial" pitchFamily="34" charset="0"/>
              </a:rPr>
              <a:t>10</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年来的</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，高度</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被关注的论文</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集合</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a:t>
            </a:r>
            <a:endParaRPr lang="en-US" altLang="zh-CN"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代表</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了这个学科的研究</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趋势</a:t>
            </a:r>
            <a:endParaRPr lang="en-US" altLang="zh-CN"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和</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发展动态。</a:t>
            </a:r>
          </a:p>
        </p:txBody>
      </p:sp>
      <p:sp>
        <p:nvSpPr>
          <p:cNvPr id="16"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pic>
        <p:nvPicPr>
          <p:cNvPr id="14" name="Picture 4"/>
          <p:cNvPicPr>
            <a:picLocks noChangeAspect="1" noChangeArrowheads="1"/>
          </p:cNvPicPr>
          <p:nvPr/>
        </p:nvPicPr>
        <p:blipFill>
          <a:blip r:embed="rId3" cstate="print"/>
          <a:srcRect/>
          <a:stretch>
            <a:fillRect/>
          </a:stretch>
        </p:blipFill>
        <p:spPr bwMode="auto">
          <a:xfrm>
            <a:off x="4085909" y="1780032"/>
            <a:ext cx="7352580" cy="435254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5" name="矩形 14"/>
          <p:cNvSpPr/>
          <p:nvPr/>
        </p:nvSpPr>
        <p:spPr>
          <a:xfrm>
            <a:off x="525205" y="2508704"/>
            <a:ext cx="1787669"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高被引论文</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550415" y="1569103"/>
            <a:ext cx="4607511" cy="4607511"/>
            <a:chOff x="550415" y="1569103"/>
            <a:chExt cx="4607511" cy="4607511"/>
          </a:xfrm>
        </p:grpSpPr>
        <p:grpSp>
          <p:nvGrpSpPr>
            <p:cNvPr id="11" name="组合 59"/>
            <p:cNvGrpSpPr/>
            <p:nvPr/>
          </p:nvGrpSpPr>
          <p:grpSpPr>
            <a:xfrm>
              <a:off x="550415" y="1569103"/>
              <a:ext cx="4607511" cy="4607511"/>
              <a:chOff x="361976" y="1885976"/>
              <a:chExt cx="4210024" cy="4210024"/>
            </a:xfrm>
          </p:grpSpPr>
          <p:sp>
            <p:nvSpPr>
              <p:cNvPr id="55" name="椭圆 54"/>
              <p:cNvSpPr/>
              <p:nvPr/>
            </p:nvSpPr>
            <p:spPr>
              <a:xfrm>
                <a:off x="361976" y="1885976"/>
                <a:ext cx="4210024" cy="4210024"/>
              </a:xfrm>
              <a:prstGeom prst="ellipse">
                <a:avLst/>
              </a:prstGeom>
              <a:gradFill flip="none" rotWithShape="1">
                <a:gsLst>
                  <a:gs pos="0">
                    <a:schemeClr val="tx2">
                      <a:lumMod val="20000"/>
                      <a:lumOff val="8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2818" y="1906817"/>
                <a:ext cx="4168340" cy="4168340"/>
              </a:xfrm>
              <a:prstGeom prst="ellipse">
                <a:avLst/>
              </a:prstGeom>
              <a:gradFill flip="none" rotWithShape="1">
                <a:gsLst>
                  <a:gs pos="0">
                    <a:schemeClr val="accent5">
                      <a:lumMod val="0"/>
                      <a:lumOff val="100000"/>
                    </a:schemeClr>
                  </a:gs>
                  <a:gs pos="35000">
                    <a:srgbClr val="FFFFFF"/>
                  </a:gs>
                  <a:gs pos="70000">
                    <a:schemeClr val="bg1">
                      <a:lumMod val="85000"/>
                    </a:schemeClr>
                  </a:gs>
                  <a:gs pos="53000">
                    <a:srgbClr val="E9E9E9"/>
                  </a:gs>
                  <a:gs pos="90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文本框 81"/>
            <p:cNvSpPr txBox="1"/>
            <p:nvPr/>
          </p:nvSpPr>
          <p:spPr>
            <a:xfrm>
              <a:off x="1618238" y="2019959"/>
              <a:ext cx="2492990" cy="369332"/>
            </a:xfrm>
            <a:prstGeom prst="rect">
              <a:avLst/>
            </a:prstGeom>
            <a:noFill/>
          </p:spPr>
          <p:txBody>
            <a:bodyPr wrap="none" rtlCol="0">
              <a:spAutoFit/>
            </a:bodyPr>
            <a:lstStyle/>
            <a:p>
              <a:r>
                <a:rPr lang="zh-CN" altLang="en-US" dirty="0" smtClean="0">
                  <a:solidFill>
                    <a:schemeClr val="accent1"/>
                  </a:solidFill>
                  <a:latin typeface="思源黑体 CN Bold" pitchFamily="34" charset="-122"/>
                  <a:ea typeface="思源黑体 CN Bold" pitchFamily="34" charset="-122"/>
                </a:rPr>
                <a:t>一站式检索及深度服务</a:t>
              </a:r>
            </a:p>
          </p:txBody>
        </p:sp>
      </p:grpSp>
      <p:grpSp>
        <p:nvGrpSpPr>
          <p:cNvPr id="63" name="组合 62"/>
          <p:cNvGrpSpPr/>
          <p:nvPr/>
        </p:nvGrpSpPr>
        <p:grpSpPr>
          <a:xfrm>
            <a:off x="1052209" y="2518000"/>
            <a:ext cx="3658614" cy="3658614"/>
            <a:chOff x="1052209" y="2518000"/>
            <a:chExt cx="3658614" cy="3658614"/>
          </a:xfrm>
        </p:grpSpPr>
        <p:grpSp>
          <p:nvGrpSpPr>
            <p:cNvPr id="12" name="组合 58"/>
            <p:cNvGrpSpPr/>
            <p:nvPr/>
          </p:nvGrpSpPr>
          <p:grpSpPr>
            <a:xfrm>
              <a:off x="1052209" y="2518000"/>
              <a:ext cx="3658614" cy="3658614"/>
              <a:chOff x="637681" y="2437386"/>
              <a:chExt cx="3658614" cy="3658614"/>
            </a:xfrm>
          </p:grpSpPr>
          <p:sp>
            <p:nvSpPr>
              <p:cNvPr id="42" name="椭圆 41"/>
              <p:cNvSpPr/>
              <p:nvPr/>
            </p:nvSpPr>
            <p:spPr>
              <a:xfrm>
                <a:off x="637681" y="2437386"/>
                <a:ext cx="3658614" cy="36586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73726" y="2473431"/>
                <a:ext cx="3586524" cy="3586524"/>
              </a:xfrm>
              <a:prstGeom prst="ellipse">
                <a:avLst/>
              </a:prstGeom>
              <a:gradFill flip="none" rotWithShape="1">
                <a:gsLst>
                  <a:gs pos="0">
                    <a:schemeClr val="accent5">
                      <a:lumMod val="0"/>
                      <a:lumOff val="100000"/>
                    </a:schemeClr>
                  </a:gs>
                  <a:gs pos="35000">
                    <a:srgbClr val="FFFFFF"/>
                  </a:gs>
                  <a:gs pos="70000">
                    <a:schemeClr val="bg1">
                      <a:lumMod val="85000"/>
                    </a:schemeClr>
                  </a:gs>
                  <a:gs pos="53000">
                    <a:srgbClr val="E9E9E9"/>
                  </a:gs>
                  <a:gs pos="90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文本框 81"/>
            <p:cNvSpPr txBox="1"/>
            <p:nvPr/>
          </p:nvSpPr>
          <p:spPr>
            <a:xfrm>
              <a:off x="1999980" y="2801195"/>
              <a:ext cx="1826141" cy="338554"/>
            </a:xfrm>
            <a:prstGeom prst="rect">
              <a:avLst/>
            </a:prstGeom>
            <a:noFill/>
          </p:spPr>
          <p:txBody>
            <a:bodyPr wrap="none" rtlCol="0">
              <a:spAutoFit/>
            </a:bodyPr>
            <a:lstStyle/>
            <a:p>
              <a:r>
                <a:rPr lang="zh-CN" altLang="en-US" sz="1600" dirty="0" smtClean="0">
                  <a:solidFill>
                    <a:schemeClr val="accent1"/>
                  </a:solidFill>
                  <a:latin typeface="思源黑体 CN Bold" pitchFamily="34" charset="-122"/>
                  <a:ea typeface="思源黑体 CN Bold" pitchFamily="34" charset="-122"/>
                </a:rPr>
                <a:t>三次文献情报加工</a:t>
              </a:r>
            </a:p>
          </p:txBody>
        </p:sp>
      </p:grpSp>
      <p:grpSp>
        <p:nvGrpSpPr>
          <p:cNvPr id="64" name="组合 63"/>
          <p:cNvGrpSpPr/>
          <p:nvPr/>
        </p:nvGrpSpPr>
        <p:grpSpPr>
          <a:xfrm>
            <a:off x="1406123" y="3225828"/>
            <a:ext cx="2950786" cy="2950786"/>
            <a:chOff x="1406123" y="3225828"/>
            <a:chExt cx="2950786" cy="2950786"/>
          </a:xfrm>
        </p:grpSpPr>
        <p:grpSp>
          <p:nvGrpSpPr>
            <p:cNvPr id="13" name="组合 57"/>
            <p:cNvGrpSpPr/>
            <p:nvPr/>
          </p:nvGrpSpPr>
          <p:grpSpPr>
            <a:xfrm>
              <a:off x="1406123" y="3225828"/>
              <a:ext cx="2950786" cy="2950786"/>
              <a:chOff x="991595" y="3145214"/>
              <a:chExt cx="2950786" cy="2950786"/>
            </a:xfrm>
          </p:grpSpPr>
          <p:sp>
            <p:nvSpPr>
              <p:cNvPr id="49" name="椭圆 48"/>
              <p:cNvSpPr/>
              <p:nvPr/>
            </p:nvSpPr>
            <p:spPr>
              <a:xfrm>
                <a:off x="991595" y="3145214"/>
                <a:ext cx="2950786" cy="2950786"/>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020667" y="3174285"/>
                <a:ext cx="2892643" cy="2892643"/>
              </a:xfrm>
              <a:prstGeom prst="ellipse">
                <a:avLst/>
              </a:prstGeom>
              <a:gradFill flip="none" rotWithShape="1">
                <a:gsLst>
                  <a:gs pos="0">
                    <a:schemeClr val="accent5">
                      <a:lumMod val="0"/>
                      <a:lumOff val="100000"/>
                    </a:schemeClr>
                  </a:gs>
                  <a:gs pos="35000">
                    <a:srgbClr val="FFFFFF"/>
                  </a:gs>
                  <a:gs pos="70000">
                    <a:schemeClr val="bg1">
                      <a:lumMod val="85000"/>
                    </a:schemeClr>
                  </a:gs>
                  <a:gs pos="53000">
                    <a:srgbClr val="E9E9E9"/>
                  </a:gs>
                  <a:gs pos="90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文本框 81"/>
            <p:cNvSpPr txBox="1"/>
            <p:nvPr/>
          </p:nvSpPr>
          <p:spPr>
            <a:xfrm>
              <a:off x="2195288" y="3520286"/>
              <a:ext cx="1415772" cy="338554"/>
            </a:xfrm>
            <a:prstGeom prst="rect">
              <a:avLst/>
            </a:prstGeom>
            <a:noFill/>
          </p:spPr>
          <p:txBody>
            <a:bodyPr wrap="none" rtlCol="0">
              <a:spAutoFit/>
            </a:bodyPr>
            <a:lstStyle/>
            <a:p>
              <a:r>
                <a:rPr lang="zh-CN" altLang="en-US" sz="1600" dirty="0" smtClean="0">
                  <a:solidFill>
                    <a:schemeClr val="accent1"/>
                  </a:solidFill>
                  <a:latin typeface="思源黑体 CN Bold" pitchFamily="34" charset="-122"/>
                  <a:ea typeface="思源黑体 CN Bold" pitchFamily="34" charset="-122"/>
                </a:rPr>
                <a:t>二次文献分析</a:t>
              </a:r>
            </a:p>
          </p:txBody>
        </p:sp>
      </p:grpSp>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1769075" y="3951731"/>
            <a:ext cx="2224883" cy="2224883"/>
            <a:chOff x="1769075" y="3951731"/>
            <a:chExt cx="2224883" cy="2224883"/>
          </a:xfrm>
        </p:grpSpPr>
        <p:grpSp>
          <p:nvGrpSpPr>
            <p:cNvPr id="14" name="组合 56"/>
            <p:cNvGrpSpPr/>
            <p:nvPr/>
          </p:nvGrpSpPr>
          <p:grpSpPr>
            <a:xfrm>
              <a:off x="1769075" y="3951731"/>
              <a:ext cx="2224883" cy="2224883"/>
              <a:chOff x="8122422" y="2445351"/>
              <a:chExt cx="1938714" cy="1938714"/>
            </a:xfrm>
          </p:grpSpPr>
          <p:sp>
            <p:nvSpPr>
              <p:cNvPr id="44" name="椭圆 43"/>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8141977" y="2464906"/>
                <a:ext cx="1899604" cy="1899604"/>
              </a:xfrm>
              <a:prstGeom prst="ellipse">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文本框 81"/>
            <p:cNvSpPr txBox="1"/>
            <p:nvPr/>
          </p:nvSpPr>
          <p:spPr>
            <a:xfrm>
              <a:off x="2195288" y="4248255"/>
              <a:ext cx="1415772" cy="338554"/>
            </a:xfrm>
            <a:prstGeom prst="rect">
              <a:avLst/>
            </a:prstGeom>
            <a:noFill/>
          </p:spPr>
          <p:txBody>
            <a:bodyPr wrap="none" rtlCol="0">
              <a:spAutoFit/>
            </a:bodyPr>
            <a:lstStyle/>
            <a:p>
              <a:r>
                <a:rPr lang="zh-CN" altLang="en-US" sz="1600" dirty="0" smtClean="0">
                  <a:solidFill>
                    <a:schemeClr val="accent1"/>
                  </a:solidFill>
                  <a:latin typeface="思源黑体 CN Bold" pitchFamily="34" charset="-122"/>
                  <a:ea typeface="思源黑体 CN Bold" pitchFamily="34" charset="-122"/>
                </a:rPr>
                <a:t>一次文献保障</a:t>
              </a:r>
            </a:p>
          </p:txBody>
        </p:sp>
        <p:sp>
          <p:nvSpPr>
            <p:cNvPr id="86" name="Freeform 15"/>
            <p:cNvSpPr>
              <a:spLocks noChangeAspect="1" noEditPoints="1"/>
            </p:cNvSpPr>
            <p:nvPr/>
          </p:nvSpPr>
          <p:spPr bwMode="black">
            <a:xfrm>
              <a:off x="2325949" y="4733539"/>
              <a:ext cx="1091954" cy="1092926"/>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accent1"/>
            </a:solidFill>
            <a:ln>
              <a:noFill/>
            </a:ln>
            <a:effectLst>
              <a:innerShdw blurRad="63500" dist="50800" dir="18900000">
                <a:prstClr val="black">
                  <a:alpha val="50000"/>
                </a:prstClr>
              </a:innerShdw>
            </a:effectLst>
          </p:spPr>
          <p:txBody>
            <a:bodyPr vert="horz" wrap="square" lIns="82305" tIns="41153" rIns="82305" bIns="41153" numCol="1" anchor="t" anchorCtr="0" compatLnSpc="1">
              <a:prstTxWarp prst="textNoShape">
                <a:avLst/>
              </a:prstTxWarp>
            </a:bodyPr>
            <a:lstStyle/>
            <a:p>
              <a:endParaRPr lang="en-US" sz="1200" dirty="0"/>
            </a:p>
          </p:txBody>
        </p:sp>
      </p:grpSp>
      <p:grpSp>
        <p:nvGrpSpPr>
          <p:cNvPr id="66" name="组合 65"/>
          <p:cNvGrpSpPr/>
          <p:nvPr/>
        </p:nvGrpSpPr>
        <p:grpSpPr>
          <a:xfrm>
            <a:off x="5750708" y="1789927"/>
            <a:ext cx="5653514" cy="847338"/>
            <a:chOff x="5750708" y="1789927"/>
            <a:chExt cx="5653514" cy="847338"/>
          </a:xfrm>
        </p:grpSpPr>
        <p:sp>
          <p:nvSpPr>
            <p:cNvPr id="116" name="矩形 115"/>
            <p:cNvSpPr/>
            <p:nvPr/>
          </p:nvSpPr>
          <p:spPr>
            <a:xfrm>
              <a:off x="6600498" y="1790596"/>
              <a:ext cx="4803724" cy="846000"/>
            </a:xfrm>
            <a:prstGeom prst="rect">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6570692" y="1807101"/>
              <a:ext cx="4803724" cy="812990"/>
            </a:xfrm>
            <a:prstGeom prst="rect">
              <a:avLst/>
            </a:prstGeom>
            <a:gradFill flip="none" rotWithShape="1">
              <a:gsLst>
                <a:gs pos="0">
                  <a:schemeClr val="accent5">
                    <a:lumMod val="0"/>
                    <a:lumOff val="100000"/>
                  </a:schemeClr>
                </a:gs>
                <a:gs pos="36000">
                  <a:srgbClr val="FFFFFF"/>
                </a:gs>
                <a:gs pos="87000">
                  <a:schemeClr val="bg1">
                    <a:lumMod val="85000"/>
                  </a:schemeClr>
                </a:gs>
                <a:gs pos="60000">
                  <a:srgbClr val="E9E9E9"/>
                </a:gs>
                <a:gs pos="100000">
                  <a:schemeClr val="bg1">
                    <a:lumMod val="75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7652551" y="1959675"/>
              <a:ext cx="3701450" cy="505395"/>
            </a:xfrm>
            <a:prstGeom prst="rect">
              <a:avLst/>
            </a:prstGeom>
            <a:effectLst/>
          </p:spPr>
          <p:txBody>
            <a:bodyPr wrap="square">
              <a:spAutoFit/>
            </a:bodyPr>
            <a:lstStyle/>
            <a:p>
              <a:pPr algn="ctr">
                <a:lnSpc>
                  <a:spcPct val="150000"/>
                </a:lnSpc>
              </a:pPr>
              <a:r>
                <a:rPr lang="zh-CN" altLang="en-US" sz="2000" dirty="0" smtClean="0">
                  <a:solidFill>
                    <a:schemeClr val="tx1">
                      <a:lumMod val="75000"/>
                      <a:lumOff val="25000"/>
                    </a:schemeClr>
                  </a:solidFill>
                  <a:latin typeface="思源黑体 CN Bold" pitchFamily="34" charset="-122"/>
                  <a:ea typeface="思源黑体 CN Bold" pitchFamily="34" charset="-122"/>
                  <a:cs typeface="+mn-ea"/>
                  <a:sym typeface="+mn-lt"/>
                </a:rPr>
                <a:t>中文科技期刊数据库</a:t>
              </a:r>
              <a:endParaRPr lang="en-US" altLang="zh-CN" sz="2000" dirty="0">
                <a:solidFill>
                  <a:schemeClr val="tx1">
                    <a:lumMod val="75000"/>
                    <a:lumOff val="25000"/>
                  </a:schemeClr>
                </a:solidFill>
                <a:latin typeface="思源黑体 CN Bold" pitchFamily="34" charset="-122"/>
                <a:ea typeface="思源黑体 CN Bold" pitchFamily="34" charset="-122"/>
                <a:cs typeface="+mn-ea"/>
                <a:sym typeface="+mn-lt"/>
              </a:endParaRPr>
            </a:p>
          </p:txBody>
        </p:sp>
        <p:sp>
          <p:nvSpPr>
            <p:cNvPr id="111" name="矩形 110"/>
            <p:cNvSpPr/>
            <p:nvPr/>
          </p:nvSpPr>
          <p:spPr>
            <a:xfrm>
              <a:off x="5750708" y="1789927"/>
              <a:ext cx="1795311" cy="847338"/>
            </a:xfrm>
            <a:prstGeom prst="rect">
              <a:avLst/>
            </a:prstGeom>
            <a:gradFill flip="none" rotWithShape="1">
              <a:gsLst>
                <a:gs pos="37000">
                  <a:srgbClr val="41C8FD"/>
                </a:gs>
                <a:gs pos="100000">
                  <a:schemeClr val="accent1">
                    <a:lumMod val="67000"/>
                  </a:schemeClr>
                </a:gs>
                <a:gs pos="69000">
                  <a:schemeClr val="accent1">
                    <a:lumMod val="97000"/>
                    <a:lumOff val="3000"/>
                  </a:schemeClr>
                </a:gs>
                <a:gs pos="0">
                  <a:schemeClr val="accent1">
                    <a:lumMod val="20000"/>
                    <a:lumOff val="80000"/>
                  </a:schemeClr>
                </a:gs>
              </a:gsLst>
              <a:path path="circle">
                <a:fillToRect l="100000" b="100000"/>
              </a:path>
              <a:tileRect t="-100000" r="-100000"/>
            </a:gradFill>
            <a:ln w="57150">
              <a:noFill/>
              <a:prstDash val="sysDot"/>
            </a:ln>
            <a:effectLst>
              <a:outerShdw blurRad="165100" dist="1397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innerShdw blurRad="63500" dist="50800" dir="18900000">
                    <a:prstClr val="black">
                      <a:alpha val="50000"/>
                    </a:prstClr>
                  </a:innerShdw>
                </a:effectLst>
                <a:latin typeface="Impact" panose="020B0806030902050204" pitchFamily="34" charset="0"/>
                <a:cs typeface="+mn-ea"/>
              </a:endParaRPr>
            </a:p>
          </p:txBody>
        </p:sp>
        <p:sp>
          <p:nvSpPr>
            <p:cNvPr id="120" name="矩形 119"/>
            <p:cNvSpPr/>
            <p:nvPr/>
          </p:nvSpPr>
          <p:spPr>
            <a:xfrm>
              <a:off x="5801894" y="1814480"/>
              <a:ext cx="1691267" cy="798232"/>
            </a:xfrm>
            <a:prstGeom prst="rect">
              <a:avLst/>
            </a:prstGeom>
            <a:gradFill flip="none" rotWithShape="1">
              <a:gsLst>
                <a:gs pos="38000">
                  <a:srgbClr val="0195CE"/>
                </a:gs>
                <a:gs pos="0">
                  <a:schemeClr val="accent1">
                    <a:lumMod val="67000"/>
                  </a:schemeClr>
                </a:gs>
                <a:gs pos="70000">
                  <a:schemeClr val="accent1">
                    <a:lumMod val="97000"/>
                    <a:lumOff val="3000"/>
                  </a:schemeClr>
                </a:gs>
                <a:gs pos="100000">
                  <a:schemeClr val="accent1">
                    <a:lumMod val="60000"/>
                    <a:lumOff val="40000"/>
                  </a:schemeClr>
                </a:gs>
              </a:gsLst>
              <a:path path="circle">
                <a:fillToRect l="100000" b="100000"/>
              </a:path>
              <a:tileRect t="-100000" r="-100000"/>
            </a:gradFill>
            <a:ln w="571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innerShdw blurRad="63500" dist="50800" dir="18900000">
                    <a:prstClr val="black">
                      <a:alpha val="50000"/>
                    </a:prstClr>
                  </a:innerShdw>
                </a:effectLst>
                <a:latin typeface="Impact" panose="020B0806030902050204" pitchFamily="34" charset="0"/>
                <a:cs typeface="+mn-ea"/>
              </a:endParaRPr>
            </a:p>
          </p:txBody>
        </p:sp>
        <p:sp>
          <p:nvSpPr>
            <p:cNvPr id="112" name="文本框 111"/>
            <p:cNvSpPr txBox="1"/>
            <p:nvPr/>
          </p:nvSpPr>
          <p:spPr>
            <a:xfrm>
              <a:off x="6062368" y="1921209"/>
              <a:ext cx="1189416" cy="646331"/>
            </a:xfrm>
            <a:prstGeom prst="rect">
              <a:avLst/>
            </a:prstGeom>
            <a:noFill/>
            <a:effectLst/>
          </p:spPr>
          <p:txBody>
            <a:bodyPr wrap="square" rtlCol="0">
              <a:spAutoFit/>
            </a:bodyPr>
            <a:lstStyle/>
            <a:p>
              <a:pPr algn="ctr"/>
              <a:r>
                <a:rPr lang="zh-CN" altLang="en-US" dirty="0" smtClean="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rPr>
                <a:t>文献检索</a:t>
              </a:r>
            </a:p>
            <a:p>
              <a:pPr algn="ctr"/>
              <a:r>
                <a:rPr lang="zh-CN" altLang="en-US" dirty="0" smtClean="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rPr>
                <a:t>全文保障</a:t>
              </a:r>
              <a:endParaRPr lang="zh-CN" altLang="en-US" dirty="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endParaRPr>
            </a:p>
          </p:txBody>
        </p:sp>
      </p:grpSp>
      <p:sp>
        <p:nvSpPr>
          <p:cNvPr id="65" name="文本框 5"/>
          <p:cNvSpPr txBox="1"/>
          <p:nvPr/>
        </p:nvSpPr>
        <p:spPr>
          <a:xfrm>
            <a:off x="901886" y="333254"/>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服务升级</a:t>
            </a:r>
            <a:endParaRPr lang="en-US" altLang="zh-CN" sz="3200" b="0" dirty="0">
              <a:solidFill>
                <a:schemeClr val="bg1"/>
              </a:solidFill>
              <a:latin typeface="思源黑体 CN Bold" pitchFamily="34" charset="-122"/>
              <a:ea typeface="思源黑体 CN Bold" pitchFamily="34" charset="-122"/>
            </a:endParaRPr>
          </a:p>
        </p:txBody>
      </p:sp>
      <p:grpSp>
        <p:nvGrpSpPr>
          <p:cNvPr id="67" name="组合 66"/>
          <p:cNvGrpSpPr/>
          <p:nvPr/>
        </p:nvGrpSpPr>
        <p:grpSpPr>
          <a:xfrm>
            <a:off x="5750708" y="2935146"/>
            <a:ext cx="5653514" cy="847338"/>
            <a:chOff x="5750708" y="1789927"/>
            <a:chExt cx="5653514" cy="847338"/>
          </a:xfrm>
        </p:grpSpPr>
        <p:sp>
          <p:nvSpPr>
            <p:cNvPr id="68" name="矩形 67"/>
            <p:cNvSpPr/>
            <p:nvPr/>
          </p:nvSpPr>
          <p:spPr>
            <a:xfrm>
              <a:off x="6600498" y="1790596"/>
              <a:ext cx="4803724" cy="846000"/>
            </a:xfrm>
            <a:prstGeom prst="rect">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p:nvPr/>
          </p:nvSpPr>
          <p:spPr>
            <a:xfrm>
              <a:off x="6570692" y="1807101"/>
              <a:ext cx="4803724" cy="812990"/>
            </a:xfrm>
            <a:prstGeom prst="rect">
              <a:avLst/>
            </a:prstGeom>
            <a:gradFill flip="none" rotWithShape="1">
              <a:gsLst>
                <a:gs pos="0">
                  <a:schemeClr val="accent5">
                    <a:lumMod val="0"/>
                    <a:lumOff val="100000"/>
                  </a:schemeClr>
                </a:gs>
                <a:gs pos="36000">
                  <a:srgbClr val="FFFFFF"/>
                </a:gs>
                <a:gs pos="87000">
                  <a:schemeClr val="bg1">
                    <a:lumMod val="85000"/>
                  </a:schemeClr>
                </a:gs>
                <a:gs pos="60000">
                  <a:srgbClr val="E9E9E9"/>
                </a:gs>
                <a:gs pos="100000">
                  <a:schemeClr val="bg1">
                    <a:lumMod val="75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7652551" y="1924164"/>
              <a:ext cx="3701450" cy="505395"/>
            </a:xfrm>
            <a:prstGeom prst="rect">
              <a:avLst/>
            </a:prstGeom>
            <a:effectLst/>
          </p:spPr>
          <p:txBody>
            <a:bodyPr wrap="square">
              <a:spAutoFit/>
            </a:bodyPr>
            <a:lstStyle/>
            <a:p>
              <a:pPr algn="ctr">
                <a:lnSpc>
                  <a:spcPct val="150000"/>
                </a:lnSpc>
              </a:pPr>
              <a:r>
                <a:rPr lang="zh-CN" altLang="en-US" sz="2000" dirty="0" smtClean="0">
                  <a:solidFill>
                    <a:schemeClr val="tx1">
                      <a:lumMod val="75000"/>
                      <a:lumOff val="25000"/>
                    </a:schemeClr>
                  </a:solidFill>
                  <a:latin typeface="思源黑体 CN Bold" pitchFamily="34" charset="-122"/>
                  <a:ea typeface="思源黑体 CN Bold" pitchFamily="34" charset="-122"/>
                  <a:cs typeface="+mn-ea"/>
                  <a:sym typeface="+mn-lt"/>
                </a:rPr>
                <a:t>中文科技期刊数据库（引文版）</a:t>
              </a:r>
              <a:endParaRPr lang="en-US" altLang="zh-CN" sz="2000" dirty="0">
                <a:solidFill>
                  <a:schemeClr val="tx1">
                    <a:lumMod val="75000"/>
                    <a:lumOff val="25000"/>
                  </a:schemeClr>
                </a:solidFill>
                <a:latin typeface="思源黑体 CN Bold" pitchFamily="34" charset="-122"/>
                <a:ea typeface="思源黑体 CN Bold" pitchFamily="34" charset="-122"/>
                <a:cs typeface="+mn-ea"/>
                <a:sym typeface="+mn-lt"/>
              </a:endParaRPr>
            </a:p>
          </p:txBody>
        </p:sp>
        <p:sp>
          <p:nvSpPr>
            <p:cNvPr id="71" name="矩形 70"/>
            <p:cNvSpPr/>
            <p:nvPr/>
          </p:nvSpPr>
          <p:spPr>
            <a:xfrm>
              <a:off x="5750708" y="1789927"/>
              <a:ext cx="1795311" cy="847338"/>
            </a:xfrm>
            <a:prstGeom prst="rect">
              <a:avLst/>
            </a:prstGeom>
            <a:gradFill flip="none" rotWithShape="1">
              <a:gsLst>
                <a:gs pos="37000">
                  <a:srgbClr val="41C8FD"/>
                </a:gs>
                <a:gs pos="100000">
                  <a:schemeClr val="accent1">
                    <a:lumMod val="67000"/>
                  </a:schemeClr>
                </a:gs>
                <a:gs pos="69000">
                  <a:schemeClr val="accent1">
                    <a:lumMod val="97000"/>
                    <a:lumOff val="3000"/>
                  </a:schemeClr>
                </a:gs>
                <a:gs pos="0">
                  <a:schemeClr val="accent1">
                    <a:lumMod val="20000"/>
                    <a:lumOff val="80000"/>
                  </a:schemeClr>
                </a:gs>
              </a:gsLst>
              <a:path path="circle">
                <a:fillToRect l="100000" b="100000"/>
              </a:path>
              <a:tileRect t="-100000" r="-100000"/>
            </a:gradFill>
            <a:ln w="57150">
              <a:noFill/>
              <a:prstDash val="sysDot"/>
            </a:ln>
            <a:effectLst>
              <a:outerShdw blurRad="165100" dist="1397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innerShdw blurRad="63500" dist="50800" dir="18900000">
                    <a:prstClr val="black">
                      <a:alpha val="50000"/>
                    </a:prstClr>
                  </a:innerShdw>
                </a:effectLst>
                <a:latin typeface="Impact" panose="020B0806030902050204" pitchFamily="34" charset="0"/>
                <a:cs typeface="+mn-ea"/>
              </a:endParaRPr>
            </a:p>
          </p:txBody>
        </p:sp>
        <p:sp>
          <p:nvSpPr>
            <p:cNvPr id="72" name="矩形 71"/>
            <p:cNvSpPr/>
            <p:nvPr/>
          </p:nvSpPr>
          <p:spPr>
            <a:xfrm>
              <a:off x="5801894" y="1814480"/>
              <a:ext cx="1691267" cy="798232"/>
            </a:xfrm>
            <a:prstGeom prst="rect">
              <a:avLst/>
            </a:prstGeom>
            <a:gradFill flip="none" rotWithShape="1">
              <a:gsLst>
                <a:gs pos="38000">
                  <a:srgbClr val="0195CE"/>
                </a:gs>
                <a:gs pos="0">
                  <a:schemeClr val="accent1">
                    <a:lumMod val="67000"/>
                  </a:schemeClr>
                </a:gs>
                <a:gs pos="70000">
                  <a:schemeClr val="accent1">
                    <a:lumMod val="97000"/>
                    <a:lumOff val="3000"/>
                  </a:schemeClr>
                </a:gs>
                <a:gs pos="100000">
                  <a:schemeClr val="accent1">
                    <a:lumMod val="60000"/>
                    <a:lumOff val="40000"/>
                  </a:schemeClr>
                </a:gs>
              </a:gsLst>
              <a:path path="circle">
                <a:fillToRect l="100000" b="100000"/>
              </a:path>
              <a:tileRect t="-100000" r="-100000"/>
            </a:gradFill>
            <a:ln w="571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innerShdw blurRad="63500" dist="50800" dir="18900000">
                    <a:prstClr val="black">
                      <a:alpha val="50000"/>
                    </a:prstClr>
                  </a:innerShdw>
                </a:effectLst>
                <a:latin typeface="Impact" panose="020B0806030902050204" pitchFamily="34" charset="0"/>
                <a:cs typeface="+mn-ea"/>
              </a:endParaRPr>
            </a:p>
          </p:txBody>
        </p:sp>
        <p:sp>
          <p:nvSpPr>
            <p:cNvPr id="73" name="文本框 111"/>
            <p:cNvSpPr txBox="1"/>
            <p:nvPr/>
          </p:nvSpPr>
          <p:spPr>
            <a:xfrm>
              <a:off x="6062368" y="1921209"/>
              <a:ext cx="1189416" cy="646331"/>
            </a:xfrm>
            <a:prstGeom prst="rect">
              <a:avLst/>
            </a:prstGeom>
            <a:noFill/>
            <a:effectLst/>
          </p:spPr>
          <p:txBody>
            <a:bodyPr wrap="square" rtlCol="0">
              <a:spAutoFit/>
            </a:bodyPr>
            <a:lstStyle/>
            <a:p>
              <a:pPr algn="ctr"/>
              <a:r>
                <a:rPr lang="zh-CN" altLang="en-US" dirty="0" smtClean="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rPr>
                <a:t>引文索引</a:t>
              </a:r>
            </a:p>
            <a:p>
              <a:pPr algn="ctr"/>
              <a:r>
                <a:rPr lang="zh-CN" altLang="en-US" dirty="0" smtClean="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rPr>
                <a:t>引用统计</a:t>
              </a:r>
              <a:endParaRPr lang="zh-CN" altLang="en-US" dirty="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endParaRPr>
            </a:p>
          </p:txBody>
        </p:sp>
      </p:grpSp>
      <p:grpSp>
        <p:nvGrpSpPr>
          <p:cNvPr id="74" name="组合 73"/>
          <p:cNvGrpSpPr/>
          <p:nvPr/>
        </p:nvGrpSpPr>
        <p:grpSpPr>
          <a:xfrm>
            <a:off x="5750708" y="4071489"/>
            <a:ext cx="5653514" cy="847338"/>
            <a:chOff x="5750708" y="1789927"/>
            <a:chExt cx="5653514" cy="847338"/>
          </a:xfrm>
        </p:grpSpPr>
        <p:sp>
          <p:nvSpPr>
            <p:cNvPr id="75" name="矩形 74"/>
            <p:cNvSpPr/>
            <p:nvPr/>
          </p:nvSpPr>
          <p:spPr>
            <a:xfrm>
              <a:off x="6600498" y="1790596"/>
              <a:ext cx="4803724" cy="846000"/>
            </a:xfrm>
            <a:prstGeom prst="rect">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6570692" y="1807101"/>
              <a:ext cx="4803724" cy="812990"/>
            </a:xfrm>
            <a:prstGeom prst="rect">
              <a:avLst/>
            </a:prstGeom>
            <a:gradFill flip="none" rotWithShape="1">
              <a:gsLst>
                <a:gs pos="0">
                  <a:schemeClr val="accent5">
                    <a:lumMod val="0"/>
                    <a:lumOff val="100000"/>
                  </a:schemeClr>
                </a:gs>
                <a:gs pos="36000">
                  <a:srgbClr val="FFFFFF"/>
                </a:gs>
                <a:gs pos="87000">
                  <a:schemeClr val="bg1">
                    <a:lumMod val="85000"/>
                  </a:schemeClr>
                </a:gs>
                <a:gs pos="60000">
                  <a:srgbClr val="E9E9E9"/>
                </a:gs>
                <a:gs pos="100000">
                  <a:schemeClr val="bg1">
                    <a:lumMod val="75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7652551" y="1959674"/>
              <a:ext cx="3701450" cy="505395"/>
            </a:xfrm>
            <a:prstGeom prst="rect">
              <a:avLst/>
            </a:prstGeom>
            <a:effectLst/>
          </p:spPr>
          <p:txBody>
            <a:bodyPr wrap="square">
              <a:spAutoFit/>
            </a:bodyPr>
            <a:lstStyle/>
            <a:p>
              <a:pPr algn="ctr">
                <a:lnSpc>
                  <a:spcPct val="150000"/>
                </a:lnSpc>
              </a:pPr>
              <a:r>
                <a:rPr lang="zh-CN" altLang="en-US" sz="2000" dirty="0" smtClean="0">
                  <a:solidFill>
                    <a:schemeClr val="tx1">
                      <a:lumMod val="75000"/>
                      <a:lumOff val="25000"/>
                    </a:schemeClr>
                  </a:solidFill>
                  <a:latin typeface="思源黑体 CN Bold" pitchFamily="34" charset="-122"/>
                  <a:ea typeface="思源黑体 CN Bold" pitchFamily="34" charset="-122"/>
                  <a:cs typeface="+mn-ea"/>
                  <a:sym typeface="+mn-lt"/>
                </a:rPr>
                <a:t>中国科学指标数据库</a:t>
              </a:r>
              <a:endParaRPr lang="en-US" altLang="zh-CN" sz="2000" dirty="0">
                <a:solidFill>
                  <a:schemeClr val="tx1">
                    <a:lumMod val="75000"/>
                    <a:lumOff val="25000"/>
                  </a:schemeClr>
                </a:solidFill>
                <a:latin typeface="思源黑体 CN Bold" pitchFamily="34" charset="-122"/>
                <a:ea typeface="思源黑体 CN Bold" pitchFamily="34" charset="-122"/>
                <a:cs typeface="+mn-ea"/>
                <a:sym typeface="+mn-lt"/>
              </a:endParaRPr>
            </a:p>
          </p:txBody>
        </p:sp>
        <p:sp>
          <p:nvSpPr>
            <p:cNvPr id="78" name="矩形 77"/>
            <p:cNvSpPr/>
            <p:nvPr/>
          </p:nvSpPr>
          <p:spPr>
            <a:xfrm>
              <a:off x="5750708" y="1789927"/>
              <a:ext cx="1795311" cy="847338"/>
            </a:xfrm>
            <a:prstGeom prst="rect">
              <a:avLst/>
            </a:prstGeom>
            <a:gradFill flip="none" rotWithShape="1">
              <a:gsLst>
                <a:gs pos="37000">
                  <a:srgbClr val="41C8FD"/>
                </a:gs>
                <a:gs pos="100000">
                  <a:schemeClr val="accent1">
                    <a:lumMod val="67000"/>
                  </a:schemeClr>
                </a:gs>
                <a:gs pos="69000">
                  <a:schemeClr val="accent1">
                    <a:lumMod val="97000"/>
                    <a:lumOff val="3000"/>
                  </a:schemeClr>
                </a:gs>
                <a:gs pos="0">
                  <a:schemeClr val="accent1">
                    <a:lumMod val="20000"/>
                    <a:lumOff val="80000"/>
                  </a:schemeClr>
                </a:gs>
              </a:gsLst>
              <a:path path="circle">
                <a:fillToRect l="100000" b="100000"/>
              </a:path>
              <a:tileRect t="-100000" r="-100000"/>
            </a:gradFill>
            <a:ln w="57150">
              <a:noFill/>
              <a:prstDash val="sysDot"/>
            </a:ln>
            <a:effectLst>
              <a:outerShdw blurRad="165100" dist="1397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innerShdw blurRad="63500" dist="50800" dir="18900000">
                    <a:prstClr val="black">
                      <a:alpha val="50000"/>
                    </a:prstClr>
                  </a:innerShdw>
                </a:effectLst>
                <a:latin typeface="Impact" panose="020B0806030902050204" pitchFamily="34" charset="0"/>
                <a:cs typeface="+mn-ea"/>
              </a:endParaRPr>
            </a:p>
          </p:txBody>
        </p:sp>
        <p:sp>
          <p:nvSpPr>
            <p:cNvPr id="79" name="矩形 78"/>
            <p:cNvSpPr/>
            <p:nvPr/>
          </p:nvSpPr>
          <p:spPr>
            <a:xfrm>
              <a:off x="5801894" y="1814480"/>
              <a:ext cx="1691267" cy="798232"/>
            </a:xfrm>
            <a:prstGeom prst="rect">
              <a:avLst/>
            </a:prstGeom>
            <a:gradFill flip="none" rotWithShape="1">
              <a:gsLst>
                <a:gs pos="38000">
                  <a:srgbClr val="0195CE"/>
                </a:gs>
                <a:gs pos="0">
                  <a:schemeClr val="accent1">
                    <a:lumMod val="67000"/>
                  </a:schemeClr>
                </a:gs>
                <a:gs pos="70000">
                  <a:schemeClr val="accent1">
                    <a:lumMod val="97000"/>
                    <a:lumOff val="3000"/>
                  </a:schemeClr>
                </a:gs>
                <a:gs pos="100000">
                  <a:schemeClr val="accent1">
                    <a:lumMod val="60000"/>
                    <a:lumOff val="40000"/>
                  </a:schemeClr>
                </a:gs>
              </a:gsLst>
              <a:path path="circle">
                <a:fillToRect l="100000" b="100000"/>
              </a:path>
              <a:tileRect t="-100000" r="-100000"/>
            </a:gradFill>
            <a:ln w="571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innerShdw blurRad="63500" dist="50800" dir="18900000">
                    <a:prstClr val="black">
                      <a:alpha val="50000"/>
                    </a:prstClr>
                  </a:innerShdw>
                </a:effectLst>
                <a:latin typeface="Impact" panose="020B0806030902050204" pitchFamily="34" charset="0"/>
                <a:cs typeface="+mn-ea"/>
              </a:endParaRPr>
            </a:p>
          </p:txBody>
        </p:sp>
        <p:sp>
          <p:nvSpPr>
            <p:cNvPr id="80" name="文本框 111"/>
            <p:cNvSpPr txBox="1"/>
            <p:nvPr/>
          </p:nvSpPr>
          <p:spPr>
            <a:xfrm>
              <a:off x="6062368" y="1921209"/>
              <a:ext cx="1189416" cy="646331"/>
            </a:xfrm>
            <a:prstGeom prst="rect">
              <a:avLst/>
            </a:prstGeom>
            <a:noFill/>
            <a:effectLst/>
          </p:spPr>
          <p:txBody>
            <a:bodyPr wrap="square" rtlCol="0">
              <a:spAutoFit/>
            </a:bodyPr>
            <a:lstStyle/>
            <a:p>
              <a:pPr algn="ctr"/>
              <a:r>
                <a:rPr lang="zh-CN" altLang="en-US" dirty="0" smtClean="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rPr>
                <a:t>前沿资讯</a:t>
              </a:r>
            </a:p>
            <a:p>
              <a:pPr algn="ctr"/>
              <a:r>
                <a:rPr lang="zh-CN" altLang="en-US" dirty="0" smtClean="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rPr>
                <a:t>绩效分析</a:t>
              </a:r>
              <a:endParaRPr lang="zh-CN" altLang="en-US" dirty="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endParaRPr>
            </a:p>
          </p:txBody>
        </p:sp>
      </p:grpSp>
      <p:grpSp>
        <p:nvGrpSpPr>
          <p:cNvPr id="81" name="组合 80"/>
          <p:cNvGrpSpPr/>
          <p:nvPr/>
        </p:nvGrpSpPr>
        <p:grpSpPr>
          <a:xfrm>
            <a:off x="5750708" y="5198953"/>
            <a:ext cx="5653514" cy="847338"/>
            <a:chOff x="5750708" y="1789927"/>
            <a:chExt cx="5653514" cy="847338"/>
          </a:xfrm>
        </p:grpSpPr>
        <p:sp>
          <p:nvSpPr>
            <p:cNvPr id="88" name="矩形 87"/>
            <p:cNvSpPr/>
            <p:nvPr/>
          </p:nvSpPr>
          <p:spPr>
            <a:xfrm>
              <a:off x="6600498" y="1790596"/>
              <a:ext cx="4803724" cy="846000"/>
            </a:xfrm>
            <a:prstGeom prst="rect">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6570692" y="1807101"/>
              <a:ext cx="4803724" cy="812990"/>
            </a:xfrm>
            <a:prstGeom prst="rect">
              <a:avLst/>
            </a:prstGeom>
            <a:gradFill flip="none" rotWithShape="1">
              <a:gsLst>
                <a:gs pos="0">
                  <a:schemeClr val="accent5">
                    <a:lumMod val="0"/>
                    <a:lumOff val="100000"/>
                  </a:schemeClr>
                </a:gs>
                <a:gs pos="36000">
                  <a:srgbClr val="FFFFFF"/>
                </a:gs>
                <a:gs pos="87000">
                  <a:schemeClr val="bg1">
                    <a:lumMod val="85000"/>
                  </a:schemeClr>
                </a:gs>
                <a:gs pos="60000">
                  <a:srgbClr val="E9E9E9"/>
                </a:gs>
                <a:gs pos="100000">
                  <a:schemeClr val="bg1">
                    <a:lumMod val="75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a:off x="7652551" y="1897531"/>
              <a:ext cx="3701450" cy="588046"/>
            </a:xfrm>
            <a:prstGeom prst="rect">
              <a:avLst/>
            </a:prstGeom>
            <a:effectLst/>
          </p:spPr>
          <p:txBody>
            <a:bodyPr wrap="square">
              <a:spAutoFit/>
            </a:bodyPr>
            <a:lstStyle/>
            <a:p>
              <a:pPr algn="ctr">
                <a:lnSpc>
                  <a:spcPct val="150000"/>
                </a:lnSpc>
              </a:pPr>
              <a:r>
                <a:rPr lang="zh-CN" altLang="en-US" sz="2400" dirty="0" smtClean="0">
                  <a:solidFill>
                    <a:srgbClr val="029BD7"/>
                  </a:solidFill>
                  <a:latin typeface="思源黑体 CN Bold" pitchFamily="34" charset="-122"/>
                  <a:ea typeface="思源黑体 CN Bold" pitchFamily="34" charset="-122"/>
                  <a:cs typeface="+mn-ea"/>
                  <a:sym typeface="+mn-lt"/>
                </a:rPr>
                <a:t>期刊资源整合服务平台</a:t>
              </a:r>
              <a:endParaRPr lang="en-US" altLang="zh-CN" sz="2400" dirty="0">
                <a:solidFill>
                  <a:srgbClr val="029BD7"/>
                </a:solidFill>
                <a:latin typeface="思源黑体 CN Bold" pitchFamily="34" charset="-122"/>
                <a:ea typeface="思源黑体 CN Bold" pitchFamily="34" charset="-122"/>
                <a:cs typeface="+mn-ea"/>
                <a:sym typeface="+mn-lt"/>
              </a:endParaRPr>
            </a:p>
          </p:txBody>
        </p:sp>
        <p:sp>
          <p:nvSpPr>
            <p:cNvPr id="92" name="矩形 91"/>
            <p:cNvSpPr/>
            <p:nvPr/>
          </p:nvSpPr>
          <p:spPr>
            <a:xfrm>
              <a:off x="5750708" y="1789927"/>
              <a:ext cx="1795311" cy="847338"/>
            </a:xfrm>
            <a:prstGeom prst="rect">
              <a:avLst/>
            </a:prstGeom>
            <a:gradFill flip="none" rotWithShape="1">
              <a:gsLst>
                <a:gs pos="37000">
                  <a:srgbClr val="41C8FD"/>
                </a:gs>
                <a:gs pos="100000">
                  <a:schemeClr val="accent1">
                    <a:lumMod val="67000"/>
                  </a:schemeClr>
                </a:gs>
                <a:gs pos="69000">
                  <a:schemeClr val="accent1">
                    <a:lumMod val="97000"/>
                    <a:lumOff val="3000"/>
                  </a:schemeClr>
                </a:gs>
                <a:gs pos="0">
                  <a:schemeClr val="accent1">
                    <a:lumMod val="20000"/>
                    <a:lumOff val="80000"/>
                  </a:schemeClr>
                </a:gs>
              </a:gsLst>
              <a:path path="circle">
                <a:fillToRect l="100000" b="100000"/>
              </a:path>
              <a:tileRect t="-100000" r="-100000"/>
            </a:gradFill>
            <a:ln w="57150">
              <a:noFill/>
              <a:prstDash val="sysDot"/>
            </a:ln>
            <a:effectLst>
              <a:outerShdw blurRad="165100" dist="1397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innerShdw blurRad="63500" dist="50800" dir="18900000">
                    <a:prstClr val="black">
                      <a:alpha val="50000"/>
                    </a:prstClr>
                  </a:innerShdw>
                </a:effectLst>
                <a:latin typeface="Impact" panose="020B0806030902050204" pitchFamily="34" charset="0"/>
                <a:cs typeface="+mn-ea"/>
              </a:endParaRPr>
            </a:p>
          </p:txBody>
        </p:sp>
        <p:sp>
          <p:nvSpPr>
            <p:cNvPr id="93" name="矩形 92"/>
            <p:cNvSpPr/>
            <p:nvPr/>
          </p:nvSpPr>
          <p:spPr>
            <a:xfrm>
              <a:off x="5801894" y="1814480"/>
              <a:ext cx="1691267" cy="798232"/>
            </a:xfrm>
            <a:prstGeom prst="rect">
              <a:avLst/>
            </a:prstGeom>
            <a:gradFill flip="none" rotWithShape="1">
              <a:gsLst>
                <a:gs pos="38000">
                  <a:srgbClr val="0195CE"/>
                </a:gs>
                <a:gs pos="0">
                  <a:schemeClr val="accent1">
                    <a:lumMod val="67000"/>
                  </a:schemeClr>
                </a:gs>
                <a:gs pos="70000">
                  <a:schemeClr val="accent1">
                    <a:lumMod val="97000"/>
                    <a:lumOff val="3000"/>
                  </a:schemeClr>
                </a:gs>
                <a:gs pos="100000">
                  <a:schemeClr val="accent1">
                    <a:lumMod val="60000"/>
                    <a:lumOff val="40000"/>
                  </a:schemeClr>
                </a:gs>
              </a:gsLst>
              <a:path path="circle">
                <a:fillToRect l="100000" b="100000"/>
              </a:path>
              <a:tileRect t="-100000" r="-100000"/>
            </a:gradFill>
            <a:ln w="571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innerShdw blurRad="63500" dist="50800" dir="18900000">
                    <a:prstClr val="black">
                      <a:alpha val="50000"/>
                    </a:prstClr>
                  </a:innerShdw>
                </a:effectLst>
                <a:latin typeface="Impact" panose="020B0806030902050204" pitchFamily="34" charset="0"/>
                <a:cs typeface="+mn-ea"/>
              </a:endParaRPr>
            </a:p>
          </p:txBody>
        </p:sp>
        <p:sp>
          <p:nvSpPr>
            <p:cNvPr id="94" name="文本框 111"/>
            <p:cNvSpPr txBox="1"/>
            <p:nvPr/>
          </p:nvSpPr>
          <p:spPr>
            <a:xfrm>
              <a:off x="6062368" y="1921209"/>
              <a:ext cx="1189416" cy="646331"/>
            </a:xfrm>
            <a:prstGeom prst="rect">
              <a:avLst/>
            </a:prstGeom>
            <a:noFill/>
            <a:effectLst/>
          </p:spPr>
          <p:txBody>
            <a:bodyPr wrap="square" rtlCol="0">
              <a:spAutoFit/>
            </a:bodyPr>
            <a:lstStyle/>
            <a:p>
              <a:pPr algn="ctr"/>
              <a:r>
                <a:rPr lang="zh-CN" altLang="en-US" dirty="0" smtClean="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rPr>
                <a:t>深层次</a:t>
              </a:r>
              <a:endParaRPr lang="en-US" altLang="zh-CN" dirty="0" smtClean="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endParaRPr>
            </a:p>
            <a:p>
              <a:pPr algn="ctr"/>
              <a:r>
                <a:rPr lang="zh-CN" altLang="en-US" dirty="0" smtClean="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rPr>
                <a:t>知识服务</a:t>
              </a:r>
              <a:endParaRPr lang="zh-CN" altLang="en-US" dirty="0">
                <a:solidFill>
                  <a:schemeClr val="bg1"/>
                </a:solidFill>
                <a:effectLst>
                  <a:innerShdw blurRad="63500" dist="50800" dir="18900000">
                    <a:prstClr val="black">
                      <a:alpha val="50000"/>
                    </a:prstClr>
                  </a:innerShdw>
                </a:effectLst>
                <a:latin typeface="思源黑体 CN Bold" pitchFamily="34" charset="-122"/>
                <a:ea typeface="思源黑体 CN Bold" pitchFamily="34" charset="-122"/>
              </a:endParaRPr>
            </a:p>
          </p:txBody>
        </p:sp>
      </p:grpSp>
    </p:spTree>
    <p:extLst>
      <p:ext uri="{BB962C8B-B14F-4D97-AF65-F5344CB8AC3E}">
        <p14:creationId xmlns:p14="http://schemas.microsoft.com/office/powerpoint/2010/main" xmlns="" val="37514015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1000"/>
                                        <p:tgtEl>
                                          <p:spTgt spid="67"/>
                                        </p:tgtEl>
                                      </p:cBhvr>
                                    </p:animEffect>
                                    <p:anim calcmode="lin" valueType="num">
                                      <p:cBhvr>
                                        <p:cTn id="19" dur="1000" fill="hold"/>
                                        <p:tgtEl>
                                          <p:spTgt spid="67"/>
                                        </p:tgtEl>
                                        <p:attrNameLst>
                                          <p:attrName>ppt_x</p:attrName>
                                        </p:attrNameLst>
                                      </p:cBhvr>
                                      <p:tavLst>
                                        <p:tav tm="0">
                                          <p:val>
                                            <p:strVal val="#ppt_x"/>
                                          </p:val>
                                        </p:tav>
                                        <p:tav tm="100000">
                                          <p:val>
                                            <p:strVal val="#ppt_x"/>
                                          </p:val>
                                        </p:tav>
                                      </p:tavLst>
                                    </p:anim>
                                    <p:anim calcmode="lin" valueType="num">
                                      <p:cBhvr>
                                        <p:cTn id="20" dur="1000" fill="hold"/>
                                        <p:tgtEl>
                                          <p:spTgt spid="6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1000"/>
                                        <p:tgtEl>
                                          <p:spTgt spid="64"/>
                                        </p:tgtEl>
                                      </p:cBhvr>
                                    </p:animEffect>
                                    <p:anim calcmode="lin" valueType="num">
                                      <p:cBhvr>
                                        <p:cTn id="24" dur="1000" fill="hold"/>
                                        <p:tgtEl>
                                          <p:spTgt spid="64"/>
                                        </p:tgtEl>
                                        <p:attrNameLst>
                                          <p:attrName>ppt_x</p:attrName>
                                        </p:attrNameLst>
                                      </p:cBhvr>
                                      <p:tavLst>
                                        <p:tav tm="0">
                                          <p:val>
                                            <p:strVal val="#ppt_x"/>
                                          </p:val>
                                        </p:tav>
                                        <p:tav tm="100000">
                                          <p:val>
                                            <p:strVal val="#ppt_x"/>
                                          </p:val>
                                        </p:tav>
                                      </p:tavLst>
                                    </p:anim>
                                    <p:anim calcmode="lin" valueType="num">
                                      <p:cBhvr>
                                        <p:cTn id="25" dur="1000" fill="hold"/>
                                        <p:tgtEl>
                                          <p:spTgt spid="6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1000"/>
                                        <p:tgtEl>
                                          <p:spTgt spid="81"/>
                                        </p:tgtEl>
                                      </p:cBhvr>
                                    </p:animEffect>
                                    <p:anim calcmode="lin" valueType="num">
                                      <p:cBhvr>
                                        <p:cTn id="41" dur="1000" fill="hold"/>
                                        <p:tgtEl>
                                          <p:spTgt spid="81"/>
                                        </p:tgtEl>
                                        <p:attrNameLst>
                                          <p:attrName>ppt_x</p:attrName>
                                        </p:attrNameLst>
                                      </p:cBhvr>
                                      <p:tavLst>
                                        <p:tav tm="0">
                                          <p:val>
                                            <p:strVal val="#ppt_x"/>
                                          </p:val>
                                        </p:tav>
                                        <p:tav tm="100000">
                                          <p:val>
                                            <p:strVal val="#ppt_x"/>
                                          </p:val>
                                        </p:tav>
                                      </p:tavLst>
                                    </p:anim>
                                    <p:anim calcmode="lin" valueType="num">
                                      <p:cBhvr>
                                        <p:cTn id="42" dur="1000" fill="hold"/>
                                        <p:tgtEl>
                                          <p:spTgt spid="8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1000"/>
                                        <p:tgtEl>
                                          <p:spTgt spid="62"/>
                                        </p:tgtEl>
                                      </p:cBhvr>
                                    </p:animEffect>
                                    <p:anim calcmode="lin" valueType="num">
                                      <p:cBhvr>
                                        <p:cTn id="46" dur="1000" fill="hold"/>
                                        <p:tgtEl>
                                          <p:spTgt spid="62"/>
                                        </p:tgtEl>
                                        <p:attrNameLst>
                                          <p:attrName>ppt_x</p:attrName>
                                        </p:attrNameLst>
                                      </p:cBhvr>
                                      <p:tavLst>
                                        <p:tav tm="0">
                                          <p:val>
                                            <p:strVal val="#ppt_x"/>
                                          </p:val>
                                        </p:tav>
                                        <p:tav tm="100000">
                                          <p:val>
                                            <p:strVal val="#ppt_x"/>
                                          </p:val>
                                        </p:tav>
                                      </p:tavLst>
                                    </p:anim>
                                    <p:anim calcmode="lin" valueType="num">
                                      <p:cBhvr>
                                        <p:cTn id="4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507663" y="2966776"/>
            <a:ext cx="3210897" cy="1754326"/>
          </a:xfrm>
          <a:prstGeom prst="rect">
            <a:avLst/>
          </a:prstGeom>
        </p:spPr>
        <p:txBody>
          <a:bodyPr wrap="square">
            <a:spAutoFit/>
          </a:bodyPr>
          <a:lstStyle/>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代表了近两年发表的，在较短时间内高度被关注的论文集合</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a:t>
            </a:r>
            <a:endParaRPr lang="en-US" altLang="zh-CN"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揭示这个学科可能发生的、潜在的研究</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趋势。</a:t>
            </a:r>
            <a:endPar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6"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pic>
        <p:nvPicPr>
          <p:cNvPr id="12" name="Picture 4"/>
          <p:cNvPicPr>
            <a:picLocks noChangeAspect="1" noChangeArrowheads="1"/>
          </p:cNvPicPr>
          <p:nvPr/>
        </p:nvPicPr>
        <p:blipFill>
          <a:blip r:embed="rId3" cstate="print"/>
          <a:srcRect/>
          <a:stretch>
            <a:fillRect/>
          </a:stretch>
        </p:blipFill>
        <p:spPr bwMode="auto">
          <a:xfrm>
            <a:off x="4157472" y="1877568"/>
            <a:ext cx="6923852" cy="410032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 name="矩形 12"/>
          <p:cNvSpPr/>
          <p:nvPr/>
        </p:nvSpPr>
        <p:spPr>
          <a:xfrm>
            <a:off x="525205" y="2508704"/>
            <a:ext cx="1467068"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热点论文</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1836591" y="1930456"/>
            <a:ext cx="5100657" cy="507831"/>
          </a:xfrm>
          <a:prstGeom prst="rect">
            <a:avLst/>
          </a:prstGeom>
        </p:spPr>
        <p:txBody>
          <a:bodyPr wrap="square">
            <a:spAutoFit/>
          </a:bodyPr>
          <a:lstStyle/>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查看一个地区的不同机构的发展状况。</a:t>
            </a:r>
          </a:p>
        </p:txBody>
      </p:sp>
      <p:sp>
        <p:nvSpPr>
          <p:cNvPr id="16"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sp>
        <p:nvSpPr>
          <p:cNvPr id="13" name="矩形 12"/>
          <p:cNvSpPr/>
          <p:nvPr/>
        </p:nvSpPr>
        <p:spPr>
          <a:xfrm>
            <a:off x="1817557" y="1496768"/>
            <a:ext cx="2749471"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机构科学指标分析</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pic>
        <p:nvPicPr>
          <p:cNvPr id="14" name="Picture 4"/>
          <p:cNvPicPr>
            <a:picLocks noChangeAspect="1" noChangeArrowheads="1"/>
          </p:cNvPicPr>
          <p:nvPr/>
        </p:nvPicPr>
        <p:blipFill>
          <a:blip r:embed="rId3" cstate="print"/>
          <a:srcRect/>
          <a:stretch>
            <a:fillRect/>
          </a:stretch>
        </p:blipFill>
        <p:spPr bwMode="auto">
          <a:xfrm>
            <a:off x="1865376" y="2690510"/>
            <a:ext cx="8570976" cy="3542968"/>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1836591" y="1930456"/>
            <a:ext cx="7136721" cy="507831"/>
          </a:xfrm>
          <a:prstGeom prst="rect">
            <a:avLst/>
          </a:prstGeom>
        </p:spPr>
        <p:txBody>
          <a:bodyPr wrap="square">
            <a:spAutoFit/>
          </a:bodyPr>
          <a:lstStyle/>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点击某个机构可以查看这个机构当中的多个学科的研究情况。</a:t>
            </a:r>
          </a:p>
        </p:txBody>
      </p:sp>
      <p:sp>
        <p:nvSpPr>
          <p:cNvPr id="16"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sp>
        <p:nvSpPr>
          <p:cNvPr id="13" name="矩形 12"/>
          <p:cNvSpPr/>
          <p:nvPr/>
        </p:nvSpPr>
        <p:spPr>
          <a:xfrm>
            <a:off x="1817557" y="1496768"/>
            <a:ext cx="2749471"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机构科学指标分析</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pic>
        <p:nvPicPr>
          <p:cNvPr id="15" name="Picture 4"/>
          <p:cNvPicPr>
            <a:picLocks noChangeAspect="1" noChangeArrowheads="1"/>
          </p:cNvPicPr>
          <p:nvPr/>
        </p:nvPicPr>
        <p:blipFill>
          <a:blip r:embed="rId3" cstate="print"/>
          <a:srcRect/>
          <a:stretch>
            <a:fillRect/>
          </a:stretch>
        </p:blipFill>
        <p:spPr bwMode="auto">
          <a:xfrm>
            <a:off x="1975104" y="2580674"/>
            <a:ext cx="7790688" cy="3899374"/>
          </a:xfrm>
          <a:prstGeom prst="rect">
            <a:avLst/>
          </a:prstGeom>
          <a:noFill/>
          <a:ln w="9525">
            <a:noFill/>
            <a:miter lim="800000"/>
            <a:headEnd/>
            <a:tailEnd/>
          </a:ln>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1836591" y="1930456"/>
            <a:ext cx="7136721" cy="464423"/>
          </a:xfrm>
          <a:prstGeom prst="rect">
            <a:avLst/>
          </a:prstGeom>
        </p:spPr>
        <p:txBody>
          <a:bodyPr wrap="square">
            <a:spAutoFit/>
          </a:bodyPr>
          <a:lstStyle/>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再选择地区的话可以查看该机构在具体某个学科的综合影响力。</a:t>
            </a:r>
          </a:p>
        </p:txBody>
      </p:sp>
      <p:sp>
        <p:nvSpPr>
          <p:cNvPr id="16"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sp>
        <p:nvSpPr>
          <p:cNvPr id="13" name="矩形 12"/>
          <p:cNvSpPr/>
          <p:nvPr/>
        </p:nvSpPr>
        <p:spPr>
          <a:xfrm>
            <a:off x="1817557" y="1496768"/>
            <a:ext cx="2749471"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机构科学指标分析</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pic>
        <p:nvPicPr>
          <p:cNvPr id="14" name="Picture 4"/>
          <p:cNvPicPr>
            <a:picLocks noChangeAspect="1" noChangeArrowheads="1"/>
          </p:cNvPicPr>
          <p:nvPr/>
        </p:nvPicPr>
        <p:blipFill>
          <a:blip r:embed="rId3" cstate="print"/>
          <a:srcRect/>
          <a:stretch>
            <a:fillRect/>
          </a:stretch>
        </p:blipFill>
        <p:spPr bwMode="auto">
          <a:xfrm>
            <a:off x="1511808" y="2795016"/>
            <a:ext cx="9144000" cy="3486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矩形 16"/>
          <p:cNvSpPr/>
          <p:nvPr/>
        </p:nvSpPr>
        <p:spPr>
          <a:xfrm>
            <a:off x="9975089" y="5364480"/>
            <a:ext cx="583183" cy="243332"/>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cstate="print"/>
          <a:srcRect/>
          <a:stretch>
            <a:fillRect/>
          </a:stretch>
        </p:blipFill>
        <p:spPr bwMode="auto">
          <a:xfrm>
            <a:off x="463296" y="2804160"/>
            <a:ext cx="7358037" cy="3403092"/>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6" name="矩形 1285"/>
          <p:cNvSpPr/>
          <p:nvPr/>
        </p:nvSpPr>
        <p:spPr>
          <a:xfrm>
            <a:off x="1836591" y="1930456"/>
            <a:ext cx="7136721" cy="507831"/>
          </a:xfrm>
          <a:prstGeom prst="rect">
            <a:avLst/>
          </a:prstGeom>
        </p:spPr>
        <p:txBody>
          <a:bodyPr wrap="square">
            <a:spAutoFit/>
          </a:bodyPr>
          <a:lstStyle/>
          <a:p>
            <a:pPr>
              <a:lnSpc>
                <a:spcPct val="150000"/>
              </a:lnSpc>
            </a:pP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可以</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勾选不同的机构</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，对一</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个学科里多个机构的研发</a:t>
            </a:r>
            <a:r>
              <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rPr>
              <a:t>情况展开比较。</a:t>
            </a:r>
            <a:endParaRPr lang="zh-CN" altLang="en-US"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6"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dirty="0" smtClean="0">
                <a:solidFill>
                  <a:schemeClr val="bg1"/>
                </a:solidFill>
                <a:latin typeface="思源黑体 CN Bold" pitchFamily="34" charset="-122"/>
                <a:ea typeface="思源黑体 CN Bold" pitchFamily="34" charset="-122"/>
              </a:rPr>
              <a:t>科学指标分析</a:t>
            </a:r>
            <a:endParaRPr lang="en-US" altLang="zh-CN" sz="3200" dirty="0">
              <a:solidFill>
                <a:schemeClr val="bg1"/>
              </a:solidFill>
              <a:latin typeface="思源黑体 CN Bold" pitchFamily="34" charset="-122"/>
              <a:ea typeface="思源黑体 CN Bold" pitchFamily="34" charset="-122"/>
            </a:endParaRPr>
          </a:p>
        </p:txBody>
      </p:sp>
      <p:sp>
        <p:nvSpPr>
          <p:cNvPr id="13" name="矩形 12"/>
          <p:cNvSpPr/>
          <p:nvPr/>
        </p:nvSpPr>
        <p:spPr>
          <a:xfrm>
            <a:off x="1817557" y="1496768"/>
            <a:ext cx="2749471" cy="477054"/>
          </a:xfrm>
          <a:prstGeom prst="rect">
            <a:avLst/>
          </a:prstGeom>
        </p:spPr>
        <p:txBody>
          <a:bodyPr wrap="none">
            <a:spAutoFit/>
          </a:bodyPr>
          <a:lstStyle/>
          <a:p>
            <a:r>
              <a:rPr lang="zh-CN" altLang="en-US" sz="2500" dirty="0" smtClean="0">
                <a:solidFill>
                  <a:srgbClr val="44546A"/>
                </a:solidFill>
                <a:latin typeface="思源黑体 CN Bold" pitchFamily="34" charset="-122"/>
                <a:ea typeface="思源黑体 CN Bold" pitchFamily="34" charset="-122"/>
                <a:cs typeface="Arial" pitchFamily="34" charset="0"/>
              </a:rPr>
              <a:t>机构科学指标分析</a:t>
            </a:r>
            <a:endParaRPr lang="zh-CN" altLang="en-US" sz="2500" dirty="0" smtClean="0">
              <a:solidFill>
                <a:srgbClr val="44546A"/>
              </a:solidFill>
              <a:latin typeface="思源黑体 CN Bold" pitchFamily="34" charset="-122"/>
              <a:ea typeface="思源黑体 CN Bold" pitchFamily="34" charset="-122"/>
              <a:cs typeface="Arial" pitchFamily="34" charset="0"/>
            </a:endParaRPr>
          </a:p>
        </p:txBody>
      </p:sp>
      <p:sp>
        <p:nvSpPr>
          <p:cNvPr id="17" name="矩形 16"/>
          <p:cNvSpPr/>
          <p:nvPr/>
        </p:nvSpPr>
        <p:spPr>
          <a:xfrm>
            <a:off x="1952753" y="4657344"/>
            <a:ext cx="314959" cy="15240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852928" y="3742944"/>
            <a:ext cx="1487424" cy="256032"/>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4"/>
          <p:cNvPicPr>
            <a:picLocks noChangeAspect="1" noChangeArrowheads="1"/>
          </p:cNvPicPr>
          <p:nvPr/>
        </p:nvPicPr>
        <p:blipFill>
          <a:blip r:embed="rId4" cstate="print"/>
          <a:srcRect/>
          <a:stretch>
            <a:fillRect/>
          </a:stretch>
        </p:blipFill>
        <p:spPr bwMode="auto">
          <a:xfrm>
            <a:off x="4376928" y="2804160"/>
            <a:ext cx="5678646" cy="3412997"/>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20" name="Picture 5"/>
          <p:cNvPicPr>
            <a:picLocks noChangeAspect="1" noChangeArrowheads="1"/>
          </p:cNvPicPr>
          <p:nvPr/>
        </p:nvPicPr>
        <p:blipFill>
          <a:blip r:embed="rId5" cstate="print"/>
          <a:srcRect/>
          <a:stretch>
            <a:fillRect/>
          </a:stretch>
        </p:blipFill>
        <p:spPr bwMode="auto">
          <a:xfrm>
            <a:off x="6930518" y="2808304"/>
            <a:ext cx="4529962" cy="3427141"/>
          </a:xfrm>
          <a:prstGeom prst="rect">
            <a:avLst/>
          </a:prstGeom>
          <a:noFill/>
          <a:ln w="9525">
            <a:noFill/>
            <a:miter lim="800000"/>
            <a:headEnd/>
            <a:tailEnd/>
          </a:ln>
          <a:effectLst>
            <a:outerShdw blurRad="50800" dist="38100" dir="8100000" algn="tr"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1+#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9"/>
          <p:cNvGrpSpPr/>
          <p:nvPr/>
        </p:nvGrpSpPr>
        <p:grpSpPr>
          <a:xfrm>
            <a:off x="710092" y="2186077"/>
            <a:ext cx="3736328" cy="3377755"/>
            <a:chOff x="758860" y="2161693"/>
            <a:chExt cx="3736328" cy="3377755"/>
          </a:xfrm>
        </p:grpSpPr>
        <p:grpSp>
          <p:nvGrpSpPr>
            <p:cNvPr id="10" name="组合 28"/>
            <p:cNvGrpSpPr/>
            <p:nvPr/>
          </p:nvGrpSpPr>
          <p:grpSpPr>
            <a:xfrm>
              <a:off x="1354538" y="2534273"/>
              <a:ext cx="1670950" cy="1670950"/>
              <a:chOff x="1004018" y="2534273"/>
              <a:chExt cx="1670950" cy="1670950"/>
            </a:xfrm>
          </p:grpSpPr>
          <p:sp>
            <p:nvSpPr>
              <p:cNvPr id="25" name="椭圆 24"/>
              <p:cNvSpPr/>
              <p:nvPr/>
            </p:nvSpPr>
            <p:spPr>
              <a:xfrm>
                <a:off x="1004018" y="2534273"/>
                <a:ext cx="1670950" cy="1670950"/>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28" name="椭圆 27"/>
              <p:cNvSpPr/>
              <p:nvPr/>
            </p:nvSpPr>
            <p:spPr>
              <a:xfrm>
                <a:off x="1012290" y="2534273"/>
                <a:ext cx="1654406" cy="1670950"/>
              </a:xfrm>
              <a:prstGeom prst="ellipse">
                <a:avLst/>
              </a:prstGeom>
              <a:gradFill flip="none" rotWithShape="1">
                <a:gsLst>
                  <a:gs pos="0">
                    <a:schemeClr val="accent5">
                      <a:lumMod val="0"/>
                      <a:lumOff val="100000"/>
                    </a:schemeClr>
                  </a:gs>
                  <a:gs pos="20000">
                    <a:srgbClr val="FFFFFF"/>
                  </a:gs>
                  <a:gs pos="61000">
                    <a:schemeClr val="bg1">
                      <a:lumMod val="85000"/>
                    </a:schemeClr>
                  </a:gs>
                  <a:gs pos="37000">
                    <a:srgbClr val="E9E9E9"/>
                  </a:gs>
                  <a:gs pos="95000">
                    <a:schemeClr val="bg1">
                      <a:lumMod val="6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36" name="椭圆 35"/>
            <p:cNvSpPr/>
            <p:nvPr/>
          </p:nvSpPr>
          <p:spPr>
            <a:xfrm>
              <a:off x="1671853" y="2836297"/>
              <a:ext cx="1036320" cy="10363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smtClean="0">
                  <a:effectLst>
                    <a:innerShdw blurRad="63500" dist="50800" dir="18900000">
                      <a:prstClr val="black">
                        <a:alpha val="50000"/>
                      </a:prstClr>
                    </a:innerShdw>
                  </a:effectLst>
                  <a:latin typeface="Impact" panose="020B0806030902050204" pitchFamily="34" charset="0"/>
                </a:rPr>
                <a:t>01</a:t>
              </a:r>
              <a:endParaRPr lang="zh-CN" altLang="en-US" sz="4000" dirty="0">
                <a:effectLst>
                  <a:innerShdw blurRad="63500" dist="50800" dir="18900000">
                    <a:prstClr val="black">
                      <a:alpha val="50000"/>
                    </a:prstClr>
                  </a:innerShdw>
                </a:effectLst>
                <a:latin typeface="Impact" panose="020B0806030902050204" pitchFamily="34" charset="0"/>
              </a:endParaRPr>
            </a:p>
          </p:txBody>
        </p:sp>
        <p:grpSp>
          <p:nvGrpSpPr>
            <p:cNvPr id="11" name="组合 16"/>
            <p:cNvGrpSpPr/>
            <p:nvPr/>
          </p:nvGrpSpPr>
          <p:grpSpPr>
            <a:xfrm rot="8097131">
              <a:off x="2269844" y="1170908"/>
              <a:ext cx="1234560" cy="3216129"/>
              <a:chOff x="649880" y="-859001"/>
              <a:chExt cx="1471758" cy="10369237"/>
            </a:xfrm>
          </p:grpSpPr>
          <p:sp>
            <p:nvSpPr>
              <p:cNvPr id="18" name="椭圆 17"/>
              <p:cNvSpPr/>
              <p:nvPr/>
            </p:nvSpPr>
            <p:spPr>
              <a:xfrm rot="16231689">
                <a:off x="-3307150" y="4081449"/>
                <a:ext cx="10369237" cy="488338"/>
              </a:xfrm>
              <a:prstGeom prst="ellipse">
                <a:avLst/>
              </a:prstGeom>
              <a:gradFill flip="none" rotWithShape="1">
                <a:gsLst>
                  <a:gs pos="0">
                    <a:schemeClr val="tx1">
                      <a:lumMod val="75000"/>
                      <a:lumOff val="25000"/>
                      <a:alpha val="50000"/>
                    </a:schemeClr>
                  </a:gs>
                  <a:gs pos="32000">
                    <a:schemeClr val="tx1">
                      <a:alpha val="4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9" name="矩形 18"/>
              <p:cNvSpPr/>
              <p:nvPr/>
            </p:nvSpPr>
            <p:spPr>
              <a:xfrm rot="16200000">
                <a:off x="-2912109" y="3489163"/>
                <a:ext cx="8349454" cy="12254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矩形 45"/>
            <p:cNvSpPr/>
            <p:nvPr/>
          </p:nvSpPr>
          <p:spPr>
            <a:xfrm rot="2700000">
              <a:off x="2395264" y="2526620"/>
              <a:ext cx="800219" cy="461665"/>
            </a:xfrm>
            <a:prstGeom prst="rect">
              <a:avLst/>
            </a:prstGeom>
          </p:spPr>
          <p:txBody>
            <a:bodyPr wrap="none">
              <a:spAutoFit/>
            </a:bodyPr>
            <a:lstStyle/>
            <a:p>
              <a:pPr algn="r"/>
              <a:r>
                <a:rPr lang="zh-CN" altLang="en-US" sz="2400" dirty="0" smtClean="0">
                  <a:solidFill>
                    <a:schemeClr val="bg1">
                      <a:lumMod val="50000"/>
                    </a:schemeClr>
                  </a:solidFill>
                  <a:latin typeface="思源黑体 CN Bold" pitchFamily="34" charset="-122"/>
                  <a:ea typeface="思源黑体 CN Bold" pitchFamily="34" charset="-122"/>
                  <a:cs typeface="Arial" pitchFamily="34" charset="0"/>
                </a:rPr>
                <a:t>学生</a:t>
              </a:r>
              <a:endParaRPr lang="zh-CN" altLang="en-US" sz="2400" dirty="0">
                <a:solidFill>
                  <a:schemeClr val="bg1">
                    <a:lumMod val="50000"/>
                  </a:schemeClr>
                </a:solidFill>
                <a:latin typeface="思源黑体 CN Bold" pitchFamily="34" charset="-122"/>
                <a:ea typeface="思源黑体 CN Bold" pitchFamily="34" charset="-122"/>
              </a:endParaRPr>
            </a:p>
          </p:txBody>
        </p:sp>
        <p:sp>
          <p:nvSpPr>
            <p:cNvPr id="49" name="矩形 48"/>
            <p:cNvSpPr/>
            <p:nvPr/>
          </p:nvSpPr>
          <p:spPr>
            <a:xfrm>
              <a:off x="758860" y="4659527"/>
              <a:ext cx="2984084" cy="879921"/>
            </a:xfrm>
            <a:prstGeom prst="rect">
              <a:avLst/>
            </a:prstGeom>
          </p:spPr>
          <p:txBody>
            <a:bodyPr wrap="square">
              <a:spAutoFit/>
            </a:bodyPr>
            <a:lstStyle/>
            <a:p>
              <a:pPr algn="ctr">
                <a:lnSpc>
                  <a:spcPct val="150000"/>
                </a:lnSpc>
              </a:pP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快速把握学科顶尖</a:t>
              </a: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a:t>
              </a:r>
              <a:endParaRPr lang="en-US" altLang="zh-CN" dirty="0" smtClean="0">
                <a:solidFill>
                  <a:schemeClr val="tx1">
                    <a:lumMod val="75000"/>
                    <a:lumOff val="25000"/>
                  </a:schemeClr>
                </a:solidFill>
                <a:latin typeface="思源黑体 CN Medium" pitchFamily="34" charset="-122"/>
                <a:ea typeface="思源黑体 CN Medium" pitchFamily="34" charset="-122"/>
                <a:cs typeface="Arial" pitchFamily="34" charset="0"/>
              </a:endParaRPr>
            </a:p>
            <a:p>
              <a:pPr algn="ctr">
                <a:lnSpc>
                  <a:spcPct val="150000"/>
                </a:lnSpc>
              </a:pP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提高学习效率</a:t>
              </a: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a:t>
              </a:r>
              <a:endParaRPr lang="zh-CN" altLang="en-US" dirty="0">
                <a:solidFill>
                  <a:schemeClr val="tx1">
                    <a:lumMod val="75000"/>
                    <a:lumOff val="25000"/>
                  </a:schemeClr>
                </a:solidFill>
                <a:latin typeface="思源黑体 CN Medium" pitchFamily="34" charset="-122"/>
                <a:ea typeface="思源黑体 CN Medium" pitchFamily="34" charset="-122"/>
                <a:cs typeface="Arial" pitchFamily="34" charset="0"/>
              </a:endParaRPr>
            </a:p>
          </p:txBody>
        </p:sp>
      </p:grpSp>
      <p:sp>
        <p:nvSpPr>
          <p:cNvPr id="43" name="文本框 5"/>
          <p:cNvSpPr txBox="1"/>
          <p:nvPr/>
        </p:nvSpPr>
        <p:spPr>
          <a:xfrm>
            <a:off x="901886" y="333254"/>
            <a:ext cx="4288353"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获取行业发展前沿资讯</a:t>
            </a:r>
          </a:p>
        </p:txBody>
      </p:sp>
      <p:grpSp>
        <p:nvGrpSpPr>
          <p:cNvPr id="12" name="组合 43"/>
          <p:cNvGrpSpPr/>
          <p:nvPr/>
        </p:nvGrpSpPr>
        <p:grpSpPr>
          <a:xfrm>
            <a:off x="4985427" y="2186077"/>
            <a:ext cx="3216129" cy="3377755"/>
            <a:chOff x="1279059" y="2161693"/>
            <a:chExt cx="3216129" cy="3377755"/>
          </a:xfrm>
        </p:grpSpPr>
        <p:grpSp>
          <p:nvGrpSpPr>
            <p:cNvPr id="13" name="组合 28"/>
            <p:cNvGrpSpPr/>
            <p:nvPr/>
          </p:nvGrpSpPr>
          <p:grpSpPr>
            <a:xfrm>
              <a:off x="1354538" y="2534273"/>
              <a:ext cx="1670950" cy="1670950"/>
              <a:chOff x="1004018" y="2534273"/>
              <a:chExt cx="1670950" cy="1670950"/>
            </a:xfrm>
          </p:grpSpPr>
          <p:sp>
            <p:nvSpPr>
              <p:cNvPr id="59" name="椭圆 58"/>
              <p:cNvSpPr/>
              <p:nvPr/>
            </p:nvSpPr>
            <p:spPr>
              <a:xfrm>
                <a:off x="1004018" y="2534273"/>
                <a:ext cx="1670950" cy="1670950"/>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60" name="椭圆 59"/>
              <p:cNvSpPr/>
              <p:nvPr/>
            </p:nvSpPr>
            <p:spPr>
              <a:xfrm>
                <a:off x="1012290" y="2534273"/>
                <a:ext cx="1654406" cy="1670950"/>
              </a:xfrm>
              <a:prstGeom prst="ellipse">
                <a:avLst/>
              </a:prstGeom>
              <a:gradFill flip="none" rotWithShape="1">
                <a:gsLst>
                  <a:gs pos="0">
                    <a:schemeClr val="accent5">
                      <a:lumMod val="0"/>
                      <a:lumOff val="100000"/>
                    </a:schemeClr>
                  </a:gs>
                  <a:gs pos="20000">
                    <a:srgbClr val="FFFFFF"/>
                  </a:gs>
                  <a:gs pos="61000">
                    <a:schemeClr val="bg1">
                      <a:lumMod val="85000"/>
                    </a:schemeClr>
                  </a:gs>
                  <a:gs pos="37000">
                    <a:srgbClr val="E9E9E9"/>
                  </a:gs>
                  <a:gs pos="95000">
                    <a:schemeClr val="bg1">
                      <a:lumMod val="6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52" name="椭圆 51"/>
            <p:cNvSpPr/>
            <p:nvPr/>
          </p:nvSpPr>
          <p:spPr>
            <a:xfrm>
              <a:off x="1671853" y="2836297"/>
              <a:ext cx="1036320" cy="10363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smtClean="0">
                  <a:effectLst>
                    <a:innerShdw blurRad="63500" dist="50800" dir="18900000">
                      <a:prstClr val="black">
                        <a:alpha val="50000"/>
                      </a:prstClr>
                    </a:innerShdw>
                  </a:effectLst>
                  <a:latin typeface="Impact" panose="020B0806030902050204" pitchFamily="34" charset="0"/>
                </a:rPr>
                <a:t>02</a:t>
              </a:r>
              <a:endParaRPr lang="zh-CN" altLang="en-US" sz="4000" dirty="0">
                <a:effectLst>
                  <a:innerShdw blurRad="63500" dist="50800" dir="18900000">
                    <a:prstClr val="black">
                      <a:alpha val="50000"/>
                    </a:prstClr>
                  </a:innerShdw>
                </a:effectLst>
                <a:latin typeface="Impact" panose="020B0806030902050204" pitchFamily="34" charset="0"/>
              </a:endParaRPr>
            </a:p>
          </p:txBody>
        </p:sp>
        <p:grpSp>
          <p:nvGrpSpPr>
            <p:cNvPr id="14" name="组合 16"/>
            <p:cNvGrpSpPr/>
            <p:nvPr/>
          </p:nvGrpSpPr>
          <p:grpSpPr>
            <a:xfrm rot="8097131">
              <a:off x="2269844" y="1170908"/>
              <a:ext cx="1234560" cy="3216129"/>
              <a:chOff x="649880" y="-859001"/>
              <a:chExt cx="1471758" cy="10369237"/>
            </a:xfrm>
          </p:grpSpPr>
          <p:sp>
            <p:nvSpPr>
              <p:cNvPr id="57" name="椭圆 56"/>
              <p:cNvSpPr/>
              <p:nvPr/>
            </p:nvSpPr>
            <p:spPr>
              <a:xfrm rot="16231689">
                <a:off x="-3307150" y="4081449"/>
                <a:ext cx="10369237" cy="488338"/>
              </a:xfrm>
              <a:prstGeom prst="ellipse">
                <a:avLst/>
              </a:prstGeom>
              <a:gradFill flip="none" rotWithShape="1">
                <a:gsLst>
                  <a:gs pos="0">
                    <a:schemeClr val="tx1">
                      <a:lumMod val="75000"/>
                      <a:lumOff val="25000"/>
                      <a:alpha val="50000"/>
                    </a:schemeClr>
                  </a:gs>
                  <a:gs pos="32000">
                    <a:schemeClr val="tx1">
                      <a:alpha val="4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58" name="矩形 57"/>
              <p:cNvSpPr/>
              <p:nvPr/>
            </p:nvSpPr>
            <p:spPr>
              <a:xfrm rot="16200000">
                <a:off x="-2912109" y="3489163"/>
                <a:ext cx="8349454" cy="12254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矩形 53"/>
            <p:cNvSpPr/>
            <p:nvPr/>
          </p:nvSpPr>
          <p:spPr>
            <a:xfrm rot="2700000">
              <a:off x="2444032" y="2575388"/>
              <a:ext cx="800219" cy="461665"/>
            </a:xfrm>
            <a:prstGeom prst="rect">
              <a:avLst/>
            </a:prstGeom>
          </p:spPr>
          <p:txBody>
            <a:bodyPr wrap="none">
              <a:spAutoFit/>
            </a:bodyPr>
            <a:lstStyle/>
            <a:p>
              <a:pPr algn="r"/>
              <a:r>
                <a:rPr lang="zh-CN" altLang="en-US" sz="2400" dirty="0" smtClean="0">
                  <a:solidFill>
                    <a:schemeClr val="bg1">
                      <a:lumMod val="50000"/>
                    </a:schemeClr>
                  </a:solidFill>
                  <a:latin typeface="思源黑体 CN Bold" pitchFamily="34" charset="-122"/>
                  <a:ea typeface="思源黑体 CN Bold" pitchFamily="34" charset="-122"/>
                  <a:cs typeface="Arial" pitchFamily="34" charset="0"/>
                </a:rPr>
                <a:t>教师</a:t>
              </a:r>
              <a:endParaRPr lang="zh-CN" altLang="en-US" sz="2400" dirty="0">
                <a:solidFill>
                  <a:schemeClr val="bg1">
                    <a:lumMod val="50000"/>
                  </a:schemeClr>
                </a:solidFill>
                <a:latin typeface="思源黑体 CN Bold" pitchFamily="34" charset="-122"/>
                <a:ea typeface="思源黑体 CN Bold" pitchFamily="34" charset="-122"/>
              </a:endParaRPr>
            </a:p>
          </p:txBody>
        </p:sp>
        <p:sp>
          <p:nvSpPr>
            <p:cNvPr id="56" name="矩形 55"/>
            <p:cNvSpPr/>
            <p:nvPr/>
          </p:nvSpPr>
          <p:spPr>
            <a:xfrm>
              <a:off x="1453804" y="4659527"/>
              <a:ext cx="2545172" cy="879921"/>
            </a:xfrm>
            <a:prstGeom prst="rect">
              <a:avLst/>
            </a:prstGeom>
          </p:spPr>
          <p:txBody>
            <a:bodyPr wrap="square">
              <a:spAutoFit/>
            </a:bodyPr>
            <a:lstStyle/>
            <a:p>
              <a:pPr>
                <a:lnSpc>
                  <a:spcPct val="150000"/>
                </a:lnSpc>
              </a:pP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总结学科</a:t>
              </a: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发展，</a:t>
              </a:r>
              <a:endParaRPr lang="en-US" altLang="zh-CN" dirty="0" smtClean="0">
                <a:solidFill>
                  <a:schemeClr val="tx1">
                    <a:lumMod val="75000"/>
                    <a:lumOff val="25000"/>
                  </a:schemeClr>
                </a:solidFill>
                <a:latin typeface="思源黑体 CN Medium" pitchFamily="34" charset="-122"/>
                <a:ea typeface="思源黑体 CN Medium" pitchFamily="34" charset="-122"/>
                <a:cs typeface="Arial" pitchFamily="34" charset="0"/>
              </a:endParaRPr>
            </a:p>
            <a:p>
              <a:pPr>
                <a:lnSpc>
                  <a:spcPct val="150000"/>
                </a:lnSpc>
              </a:pP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丰富</a:t>
              </a: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教学</a:t>
              </a: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信息。</a:t>
              </a:r>
              <a:endParaRPr lang="zh-CN" altLang="en-US" dirty="0">
                <a:solidFill>
                  <a:schemeClr val="tx1">
                    <a:lumMod val="75000"/>
                    <a:lumOff val="25000"/>
                  </a:schemeClr>
                </a:solidFill>
                <a:latin typeface="思源黑体 CN Medium" pitchFamily="34" charset="-122"/>
                <a:ea typeface="思源黑体 CN Medium" pitchFamily="34" charset="-122"/>
                <a:cs typeface="Arial" pitchFamily="34" charset="0"/>
              </a:endParaRPr>
            </a:p>
          </p:txBody>
        </p:sp>
      </p:grpSp>
      <p:grpSp>
        <p:nvGrpSpPr>
          <p:cNvPr id="15" name="组合 60"/>
          <p:cNvGrpSpPr/>
          <p:nvPr/>
        </p:nvGrpSpPr>
        <p:grpSpPr>
          <a:xfrm>
            <a:off x="8183788" y="2017598"/>
            <a:ext cx="3626600" cy="3534042"/>
            <a:chOff x="868588" y="1993214"/>
            <a:chExt cx="3626600" cy="3534042"/>
          </a:xfrm>
        </p:grpSpPr>
        <p:grpSp>
          <p:nvGrpSpPr>
            <p:cNvPr id="16" name="组合 28"/>
            <p:cNvGrpSpPr/>
            <p:nvPr/>
          </p:nvGrpSpPr>
          <p:grpSpPr>
            <a:xfrm>
              <a:off x="1354538" y="2534273"/>
              <a:ext cx="1670950" cy="1670950"/>
              <a:chOff x="1004018" y="2534273"/>
              <a:chExt cx="1670950" cy="1670950"/>
            </a:xfrm>
          </p:grpSpPr>
          <p:sp>
            <p:nvSpPr>
              <p:cNvPr id="69" name="椭圆 68"/>
              <p:cNvSpPr/>
              <p:nvPr/>
            </p:nvSpPr>
            <p:spPr>
              <a:xfrm>
                <a:off x="1004018" y="2534273"/>
                <a:ext cx="1670950" cy="1670950"/>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70" name="椭圆 69"/>
              <p:cNvSpPr/>
              <p:nvPr/>
            </p:nvSpPr>
            <p:spPr>
              <a:xfrm>
                <a:off x="1012290" y="2534273"/>
                <a:ext cx="1654406" cy="1670950"/>
              </a:xfrm>
              <a:prstGeom prst="ellipse">
                <a:avLst/>
              </a:prstGeom>
              <a:gradFill flip="none" rotWithShape="1">
                <a:gsLst>
                  <a:gs pos="0">
                    <a:schemeClr val="accent5">
                      <a:lumMod val="0"/>
                      <a:lumOff val="100000"/>
                    </a:schemeClr>
                  </a:gs>
                  <a:gs pos="20000">
                    <a:srgbClr val="FFFFFF"/>
                  </a:gs>
                  <a:gs pos="61000">
                    <a:schemeClr val="bg1">
                      <a:lumMod val="85000"/>
                    </a:schemeClr>
                  </a:gs>
                  <a:gs pos="37000">
                    <a:srgbClr val="E9E9E9"/>
                  </a:gs>
                  <a:gs pos="95000">
                    <a:schemeClr val="bg1">
                      <a:lumMod val="6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63" name="椭圆 62"/>
            <p:cNvSpPr/>
            <p:nvPr/>
          </p:nvSpPr>
          <p:spPr>
            <a:xfrm>
              <a:off x="1671853" y="2836297"/>
              <a:ext cx="1036320" cy="10363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smtClean="0">
                  <a:effectLst>
                    <a:innerShdw blurRad="63500" dist="50800" dir="18900000">
                      <a:prstClr val="black">
                        <a:alpha val="50000"/>
                      </a:prstClr>
                    </a:innerShdw>
                  </a:effectLst>
                  <a:latin typeface="Impact" panose="020B0806030902050204" pitchFamily="34" charset="0"/>
                </a:rPr>
                <a:t>03</a:t>
              </a:r>
              <a:endParaRPr lang="zh-CN" altLang="en-US" sz="4000" dirty="0">
                <a:effectLst>
                  <a:innerShdw blurRad="63500" dist="50800" dir="18900000">
                    <a:prstClr val="black">
                      <a:alpha val="50000"/>
                    </a:prstClr>
                  </a:innerShdw>
                </a:effectLst>
                <a:latin typeface="Impact" panose="020B0806030902050204" pitchFamily="34" charset="0"/>
              </a:endParaRPr>
            </a:p>
          </p:txBody>
        </p:sp>
        <p:grpSp>
          <p:nvGrpSpPr>
            <p:cNvPr id="17" name="组合 16"/>
            <p:cNvGrpSpPr/>
            <p:nvPr/>
          </p:nvGrpSpPr>
          <p:grpSpPr>
            <a:xfrm rot="8097131">
              <a:off x="2269844" y="1170908"/>
              <a:ext cx="1234560" cy="3216129"/>
              <a:chOff x="649880" y="-859001"/>
              <a:chExt cx="1471758" cy="10369237"/>
            </a:xfrm>
          </p:grpSpPr>
          <p:sp>
            <p:nvSpPr>
              <p:cNvPr id="67" name="椭圆 66"/>
              <p:cNvSpPr/>
              <p:nvPr/>
            </p:nvSpPr>
            <p:spPr>
              <a:xfrm rot="16231689">
                <a:off x="-3307150" y="4081449"/>
                <a:ext cx="10369237" cy="488338"/>
              </a:xfrm>
              <a:prstGeom prst="ellipse">
                <a:avLst/>
              </a:prstGeom>
              <a:gradFill flip="none" rotWithShape="1">
                <a:gsLst>
                  <a:gs pos="0">
                    <a:schemeClr val="tx1">
                      <a:lumMod val="75000"/>
                      <a:lumOff val="25000"/>
                      <a:alpha val="50000"/>
                    </a:schemeClr>
                  </a:gs>
                  <a:gs pos="32000">
                    <a:schemeClr val="tx1">
                      <a:alpha val="4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68" name="矩形 67"/>
              <p:cNvSpPr/>
              <p:nvPr/>
            </p:nvSpPr>
            <p:spPr>
              <a:xfrm rot="16200000">
                <a:off x="-2912109" y="3489163"/>
                <a:ext cx="8349454" cy="12254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矩形 64"/>
            <p:cNvSpPr/>
            <p:nvPr/>
          </p:nvSpPr>
          <p:spPr>
            <a:xfrm rot="2700000">
              <a:off x="2018943" y="2624156"/>
              <a:ext cx="1723549" cy="461665"/>
            </a:xfrm>
            <a:prstGeom prst="rect">
              <a:avLst/>
            </a:prstGeom>
          </p:spPr>
          <p:txBody>
            <a:bodyPr wrap="none">
              <a:spAutoFit/>
            </a:bodyPr>
            <a:lstStyle/>
            <a:p>
              <a:pPr algn="r"/>
              <a:r>
                <a:rPr lang="zh-CN" altLang="en-US" sz="2400" dirty="0" smtClean="0">
                  <a:solidFill>
                    <a:schemeClr val="bg1">
                      <a:lumMod val="50000"/>
                    </a:schemeClr>
                  </a:solidFill>
                  <a:latin typeface="思源黑体 CN Bold" pitchFamily="34" charset="-122"/>
                  <a:ea typeface="思源黑体 CN Bold" pitchFamily="34" charset="-122"/>
                  <a:cs typeface="Arial" pitchFamily="34" charset="0"/>
                </a:rPr>
                <a:t>科研工作者</a:t>
              </a:r>
              <a:endParaRPr lang="zh-CN" altLang="en-US" sz="2400" dirty="0">
                <a:solidFill>
                  <a:schemeClr val="bg1">
                    <a:lumMod val="50000"/>
                  </a:schemeClr>
                </a:solidFill>
                <a:latin typeface="思源黑体 CN Bold" pitchFamily="34" charset="-122"/>
                <a:ea typeface="思源黑体 CN Bold" pitchFamily="34" charset="-122"/>
              </a:endParaRPr>
            </a:p>
          </p:txBody>
        </p:sp>
        <p:sp>
          <p:nvSpPr>
            <p:cNvPr id="66" name="矩形 65"/>
            <p:cNvSpPr/>
            <p:nvPr/>
          </p:nvSpPr>
          <p:spPr>
            <a:xfrm>
              <a:off x="868588" y="4647335"/>
              <a:ext cx="2984084" cy="879921"/>
            </a:xfrm>
            <a:prstGeom prst="rect">
              <a:avLst/>
            </a:prstGeom>
          </p:spPr>
          <p:txBody>
            <a:bodyPr wrap="square">
              <a:spAutoFit/>
            </a:bodyPr>
            <a:lstStyle/>
            <a:p>
              <a:pPr algn="ctr">
                <a:lnSpc>
                  <a:spcPct val="150000"/>
                </a:lnSpc>
              </a:pP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快速</a:t>
              </a: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分析，</a:t>
              </a:r>
              <a:endParaRPr lang="en-US" altLang="zh-CN" dirty="0" smtClean="0">
                <a:solidFill>
                  <a:schemeClr val="tx1">
                    <a:lumMod val="75000"/>
                    <a:lumOff val="25000"/>
                  </a:schemeClr>
                </a:solidFill>
                <a:latin typeface="思源黑体 CN Medium" pitchFamily="34" charset="-122"/>
                <a:ea typeface="思源黑体 CN Medium" pitchFamily="34" charset="-122"/>
                <a:cs typeface="Arial" pitchFamily="34" charset="0"/>
              </a:endParaRPr>
            </a:p>
            <a:p>
              <a:pPr algn="ctr">
                <a:lnSpc>
                  <a:spcPct val="150000"/>
                </a:lnSpc>
              </a:pP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把握</a:t>
              </a: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学科发展</a:t>
              </a:r>
              <a:r>
                <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rPr>
                <a:t>动态。</a:t>
              </a:r>
              <a:endParaRPr lang="zh-CN" altLang="en-US" dirty="0" smtClean="0">
                <a:solidFill>
                  <a:schemeClr val="tx1">
                    <a:lumMod val="75000"/>
                    <a:lumOff val="25000"/>
                  </a:schemeClr>
                </a:solidFill>
                <a:latin typeface="思源黑体 CN Medium" pitchFamily="34" charset="-122"/>
                <a:ea typeface="思源黑体 CN Medium" pitchFamily="34" charset="-122"/>
                <a:cs typeface="Arial" pitchFamily="34" charset="0"/>
              </a:endParaRPr>
            </a:p>
          </p:txBody>
        </p:sp>
      </p:grpSp>
    </p:spTree>
    <p:extLst>
      <p:ext uri="{BB962C8B-B14F-4D97-AF65-F5344CB8AC3E}">
        <p14:creationId xmlns:p14="http://schemas.microsoft.com/office/powerpoint/2010/main" xmlns="" val="40481250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99644" y="1543868"/>
            <a:ext cx="3453189" cy="3770263"/>
          </a:xfrm>
          <a:prstGeom prst="rect">
            <a:avLst/>
          </a:prstGeom>
          <a:noFill/>
        </p:spPr>
        <p:txBody>
          <a:bodyPr wrap="none" rtlCol="0">
            <a:spAutoFit/>
          </a:bodyPr>
          <a:lstStyle/>
          <a:p>
            <a:r>
              <a:rPr lang="en-US" altLang="zh-CN" sz="23900" dirty="0" smtClean="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rPr>
              <a:t>05</a:t>
            </a:r>
            <a:endParaRPr lang="zh-CN" altLang="en-US" sz="23900" dirty="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endParaRPr>
          </a:p>
        </p:txBody>
      </p:sp>
      <p:grpSp>
        <p:nvGrpSpPr>
          <p:cNvPr id="2" name="组合 6"/>
          <p:cNvGrpSpPr/>
          <p:nvPr/>
        </p:nvGrpSpPr>
        <p:grpSpPr>
          <a:xfrm>
            <a:off x="-729392" y="465985"/>
            <a:ext cx="5461053" cy="4483094"/>
            <a:chOff x="502393" y="801721"/>
            <a:chExt cx="2142968" cy="1759208"/>
          </a:xfrm>
        </p:grpSpPr>
        <p:sp>
          <p:nvSpPr>
            <p:cNvPr id="11" name="椭圆 10"/>
            <p:cNvSpPr/>
            <p:nvPr/>
          </p:nvSpPr>
          <p:spPr>
            <a:xfrm rot="18931689">
              <a:off x="502393" y="1367343"/>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 name="直角三角形 11"/>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4847769" y="2607835"/>
            <a:ext cx="4134465" cy="769441"/>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4400" b="0" dirty="0" smtClean="0">
                <a:effectLst>
                  <a:innerShdw blurRad="63500" dist="50800" dir="18900000">
                    <a:prstClr val="black">
                      <a:alpha val="50000"/>
                    </a:prstClr>
                  </a:innerShdw>
                </a:effectLst>
                <a:latin typeface="思源黑体 CN Bold" pitchFamily="34" charset="-122"/>
                <a:ea typeface="思源黑体 CN Bold" pitchFamily="34" charset="-122"/>
              </a:rPr>
              <a:t>高被引析出文献</a:t>
            </a:r>
            <a:endParaRPr lang="en-US" altLang="zh-CN" sz="4400" b="0" dirty="0">
              <a:effectLst>
                <a:innerShdw blurRad="63500" dist="50800" dir="18900000">
                  <a:prstClr val="black">
                    <a:alpha val="50000"/>
                  </a:prstClr>
                </a:innerShdw>
              </a:effectLst>
              <a:latin typeface="思源黑体 CN Bold" pitchFamily="34" charset="-122"/>
              <a:ea typeface="思源黑体 CN Bold" pitchFamily="34" charset="-122"/>
            </a:endParaRPr>
          </a:p>
        </p:txBody>
      </p:sp>
      <p:cxnSp>
        <p:nvCxnSpPr>
          <p:cNvPr id="13" name="直接连接符 12"/>
          <p:cNvCxnSpPr/>
          <p:nvPr/>
        </p:nvCxnSpPr>
        <p:spPr>
          <a:xfrm>
            <a:off x="4847769" y="3377276"/>
            <a:ext cx="644434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847769" y="3464362"/>
            <a:ext cx="2772229"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902700" y="3524553"/>
            <a:ext cx="2446619" cy="671081"/>
          </a:xfrm>
          <a:prstGeom prst="rect">
            <a:avLst/>
          </a:prstGeom>
        </p:spPr>
        <p:txBody>
          <a:bodyPr wrap="square">
            <a:spAutoFit/>
          </a:bodyPr>
          <a:lstStyle/>
          <a:p>
            <a:pPr algn="r">
              <a:lnSpc>
                <a:spcPct val="150000"/>
              </a:lnSpc>
            </a:pPr>
            <a:r>
              <a:rPr lang="zh-CN" altLang="en-US" sz="2800" dirty="0" smtClean="0">
                <a:solidFill>
                  <a:srgbClr val="029BD7"/>
                </a:solidFill>
                <a:latin typeface="思源黑体 CN Medium" pitchFamily="34" charset="-122"/>
                <a:ea typeface="思源黑体 CN Medium" pitchFamily="34" charset="-122"/>
                <a:cs typeface="Arial" pitchFamily="34" charset="0"/>
              </a:rPr>
              <a:t>模块介绍</a:t>
            </a:r>
            <a:endParaRPr lang="zh-CN" altLang="en-US" sz="2800" dirty="0">
              <a:solidFill>
                <a:srgbClr val="029BD7"/>
              </a:solidFill>
              <a:latin typeface="思源黑体 CN Medium" pitchFamily="34" charset="-122"/>
              <a:ea typeface="思源黑体 CN Medium" pitchFamily="34" charset="-122"/>
              <a:cs typeface="Arial" pitchFamily="34" charset="0"/>
            </a:endParaRPr>
          </a:p>
        </p:txBody>
      </p:sp>
    </p:spTree>
    <p:extLst>
      <p:ext uri="{BB962C8B-B14F-4D97-AF65-F5344CB8AC3E}">
        <p14:creationId xmlns="" xmlns:p14="http://schemas.microsoft.com/office/powerpoint/2010/main" val="3961057"/>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5"/>
          <p:cNvSpPr txBox="1"/>
          <p:nvPr/>
        </p:nvSpPr>
        <p:spPr>
          <a:xfrm>
            <a:off x="901886" y="345954"/>
            <a:ext cx="3057247"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高被引析出文献</a:t>
            </a:r>
            <a:endParaRPr lang="en-US" altLang="zh-CN" sz="3200" b="0" dirty="0">
              <a:solidFill>
                <a:schemeClr val="bg1"/>
              </a:solidFill>
              <a:latin typeface="思源黑体 CN Bold" pitchFamily="34" charset="-122"/>
              <a:ea typeface="思源黑体 CN Bold" pitchFamily="34" charset="-122"/>
            </a:endParaRPr>
          </a:p>
        </p:txBody>
      </p:sp>
      <p:sp>
        <p:nvSpPr>
          <p:cNvPr id="18" name="矩形 17"/>
          <p:cNvSpPr/>
          <p:nvPr/>
        </p:nvSpPr>
        <p:spPr>
          <a:xfrm>
            <a:off x="1991532" y="4144308"/>
            <a:ext cx="8219268" cy="1900392"/>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高被引析出文献库是一个基于期刊参考文献筛选出的一次文献资源产品模块。从国内出版的</a:t>
            </a:r>
            <a:r>
              <a:rPr lang="en-US" altLang="zh-CN" sz="1600" dirty="0" smtClean="0">
                <a:solidFill>
                  <a:srgbClr val="029BD7"/>
                </a:solidFill>
                <a:latin typeface="思源黑体 CN Medium" pitchFamily="34" charset="-122"/>
                <a:ea typeface="思源黑体 CN Medium" pitchFamily="34" charset="-122"/>
                <a:cs typeface="Arial" pitchFamily="34" charset="0"/>
              </a:rPr>
              <a:t>12000</a:t>
            </a:r>
            <a:r>
              <a:rPr lang="zh-CN" altLang="en-US" sz="1600" dirty="0" smtClean="0">
                <a:solidFill>
                  <a:srgbClr val="029BD7"/>
                </a:solidFill>
                <a:latin typeface="思源黑体 CN Medium" pitchFamily="34" charset="-122"/>
                <a:ea typeface="思源黑体 CN Medium" pitchFamily="34" charset="-122"/>
                <a:cs typeface="Arial" pitchFamily="34" charset="0"/>
              </a:rPr>
              <a:t>多本</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期刊，</a:t>
            </a:r>
            <a:r>
              <a:rPr lang="zh-CN" altLang="en-US" sz="1600" dirty="0" smtClean="0">
                <a:solidFill>
                  <a:srgbClr val="029BD7"/>
                </a:solidFill>
                <a:latin typeface="思源黑体 CN Medium" pitchFamily="34" charset="-122"/>
                <a:ea typeface="思源黑体 CN Medium" pitchFamily="34" charset="-122"/>
                <a:cs typeface="Arial" pitchFamily="34" charset="0"/>
              </a:rPr>
              <a:t>近</a:t>
            </a:r>
            <a:r>
              <a:rPr lang="en-US" altLang="zh-CN" sz="1600" dirty="0" smtClean="0">
                <a:solidFill>
                  <a:srgbClr val="029BD7"/>
                </a:solidFill>
                <a:latin typeface="思源黑体 CN Medium" pitchFamily="34" charset="-122"/>
                <a:ea typeface="思源黑体 CN Medium" pitchFamily="34" charset="-122"/>
                <a:cs typeface="Arial" pitchFamily="34" charset="0"/>
              </a:rPr>
              <a:t>20</a:t>
            </a:r>
            <a:r>
              <a:rPr lang="zh-CN" altLang="en-US" sz="1600" dirty="0" smtClean="0">
                <a:solidFill>
                  <a:srgbClr val="029BD7"/>
                </a:solidFill>
                <a:latin typeface="思源黑体 CN Medium" pitchFamily="34" charset="-122"/>
                <a:ea typeface="思源黑体 CN Medium" pitchFamily="34" charset="-122"/>
                <a:cs typeface="Arial" pitchFamily="34" charset="0"/>
              </a:rPr>
              <a:t>年</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的的</a:t>
            </a:r>
            <a:r>
              <a:rPr lang="en-US" altLang="zh-CN" sz="1600" dirty="0" smtClean="0">
                <a:solidFill>
                  <a:srgbClr val="029BD7"/>
                </a:solidFill>
                <a:latin typeface="思源黑体 CN Medium" pitchFamily="34" charset="-122"/>
                <a:ea typeface="思源黑体 CN Medium" pitchFamily="34" charset="-122"/>
                <a:cs typeface="Arial" pitchFamily="34" charset="0"/>
              </a:rPr>
              <a:t>9000</a:t>
            </a:r>
            <a:r>
              <a:rPr lang="zh-CN" altLang="en-US" sz="1600" dirty="0" smtClean="0">
                <a:solidFill>
                  <a:srgbClr val="029BD7"/>
                </a:solidFill>
                <a:latin typeface="思源黑体 CN Medium" pitchFamily="34" charset="-122"/>
                <a:ea typeface="思源黑体 CN Medium" pitchFamily="34" charset="-122"/>
                <a:cs typeface="Arial" pitchFamily="34" charset="0"/>
              </a:rPr>
              <a:t>余万条</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参考文献中，解析出</a:t>
            </a:r>
            <a:r>
              <a:rPr lang="en-US" altLang="zh-CN" sz="1600" dirty="0" smtClean="0">
                <a:solidFill>
                  <a:srgbClr val="029BD7"/>
                </a:solidFill>
                <a:latin typeface="思源黑体 CN Medium" pitchFamily="34" charset="-122"/>
                <a:ea typeface="思源黑体 CN Medium" pitchFamily="34" charset="-122"/>
                <a:cs typeface="Arial" pitchFamily="34" charset="0"/>
              </a:rPr>
              <a:t>800</a:t>
            </a:r>
            <a:r>
              <a:rPr lang="zh-CN" altLang="en-US" sz="1600" dirty="0" smtClean="0">
                <a:solidFill>
                  <a:srgbClr val="029BD7"/>
                </a:solidFill>
                <a:latin typeface="思源黑体 CN Medium" pitchFamily="34" charset="-122"/>
                <a:ea typeface="思源黑体 CN Medium" pitchFamily="34" charset="-122"/>
                <a:cs typeface="Arial" pitchFamily="34" charset="0"/>
              </a:rPr>
              <a:t>万篇</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各个领域中高被引量的文献资源，并提供这些文献的全文资源保障</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endPar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包括</a:t>
            </a:r>
            <a:r>
              <a:rPr lang="zh-CN" altLang="en-US" sz="1600" dirty="0" smtClean="0">
                <a:solidFill>
                  <a:srgbClr val="029BD7"/>
                </a:solidFill>
                <a:latin typeface="思源黑体 CN Medium" pitchFamily="34" charset="-122"/>
                <a:ea typeface="思源黑体 CN Medium" pitchFamily="34" charset="-122"/>
                <a:cs typeface="Arial" pitchFamily="34" charset="0"/>
              </a:rPr>
              <a:t>学位论文</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srgbClr val="029BD7"/>
                </a:solidFill>
                <a:latin typeface="思源黑体 CN Medium" pitchFamily="34" charset="-122"/>
                <a:ea typeface="思源黑体 CN Medium" pitchFamily="34" charset="-122"/>
                <a:cs typeface="Arial" pitchFamily="34" charset="0"/>
              </a:rPr>
              <a:t>会议论文</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srgbClr val="029BD7"/>
                </a:solidFill>
                <a:latin typeface="思源黑体 CN Medium" pitchFamily="34" charset="-122"/>
                <a:ea typeface="思源黑体 CN Medium" pitchFamily="34" charset="-122"/>
                <a:cs typeface="Arial" pitchFamily="34" charset="0"/>
              </a:rPr>
              <a:t>标准</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srgbClr val="029BD7"/>
                </a:solidFill>
                <a:latin typeface="思源黑体 CN Medium" pitchFamily="34" charset="-122"/>
                <a:ea typeface="思源黑体 CN Medium" pitchFamily="34" charset="-122"/>
                <a:cs typeface="Arial" pitchFamily="34" charset="0"/>
              </a:rPr>
              <a:t>专利</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srgbClr val="029BD7"/>
                </a:solidFill>
                <a:latin typeface="思源黑体 CN Medium" pitchFamily="34" charset="-122"/>
                <a:ea typeface="思源黑体 CN Medium" pitchFamily="34" charset="-122"/>
                <a:cs typeface="Arial" pitchFamily="34" charset="0"/>
              </a:rPr>
              <a:t>图书</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等。以帮助用户更便捷的利用这些被其它研究者高度关注的析出文献资源。</a:t>
            </a:r>
          </a:p>
        </p:txBody>
      </p:sp>
      <p:sp>
        <p:nvSpPr>
          <p:cNvPr id="17" name="矩形 16"/>
          <p:cNvSpPr/>
          <p:nvPr/>
        </p:nvSpPr>
        <p:spPr>
          <a:xfrm>
            <a:off x="1885950" y="3893447"/>
            <a:ext cx="8420100" cy="6438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3"/>
          <p:cNvPicPr>
            <a:picLocks noChangeAspect="1" noChangeArrowheads="1"/>
          </p:cNvPicPr>
          <p:nvPr/>
        </p:nvPicPr>
        <p:blipFill>
          <a:blip r:embed="rId3" cstate="print"/>
          <a:srcRect/>
          <a:stretch>
            <a:fillRect/>
          </a:stretch>
        </p:blipFill>
        <p:spPr bwMode="auto">
          <a:xfrm>
            <a:off x="1828800" y="1882066"/>
            <a:ext cx="8534400" cy="1679073"/>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3" cstate="print"/>
          <a:srcRect/>
          <a:stretch>
            <a:fillRect/>
          </a:stretch>
        </p:blipFill>
        <p:spPr bwMode="auto">
          <a:xfrm>
            <a:off x="4370965" y="1548384"/>
            <a:ext cx="7192140" cy="480974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4425189" y="2548636"/>
            <a:ext cx="5121147" cy="381000"/>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442131" y="3055168"/>
            <a:ext cx="3047661" cy="1531060"/>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通过</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高被引析出文献模块，可以检索除了期刊以外的，比如学位论文、会议论文、标准、专利等其它的文献类型的高被引的文章。</a:t>
            </a:r>
          </a:p>
        </p:txBody>
      </p:sp>
      <p:sp>
        <p:nvSpPr>
          <p:cNvPr id="18" name="文本框 5"/>
          <p:cNvSpPr txBox="1"/>
          <p:nvPr/>
        </p:nvSpPr>
        <p:spPr>
          <a:xfrm>
            <a:off x="901886" y="360148"/>
            <a:ext cx="3057247"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高被引析出文献</a:t>
            </a:r>
            <a:endParaRPr lang="en-US" altLang="zh-CN" sz="3200" b="0" dirty="0">
              <a:solidFill>
                <a:schemeClr val="bg1"/>
              </a:solidFill>
              <a:latin typeface="思源黑体 CN Bold" pitchFamily="34" charset="-122"/>
              <a:ea typeface="思源黑体 CN Bold" pitchFamily="34" charset="-122"/>
            </a:endParaRPr>
          </a:p>
        </p:txBody>
      </p:sp>
      <p:pic>
        <p:nvPicPr>
          <p:cNvPr id="19" name="Picture 4"/>
          <p:cNvPicPr>
            <a:picLocks noChangeAspect="1" noChangeArrowheads="1"/>
          </p:cNvPicPr>
          <p:nvPr/>
        </p:nvPicPr>
        <p:blipFill>
          <a:blip r:embed="rId4" cstate="print"/>
          <a:srcRect b="1185"/>
          <a:stretch>
            <a:fillRect/>
          </a:stretch>
        </p:blipFill>
        <p:spPr bwMode="auto">
          <a:xfrm>
            <a:off x="3755136" y="1548384"/>
            <a:ext cx="7944854" cy="488899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99644" y="1543868"/>
            <a:ext cx="3453189" cy="3770263"/>
          </a:xfrm>
          <a:prstGeom prst="rect">
            <a:avLst/>
          </a:prstGeom>
          <a:noFill/>
        </p:spPr>
        <p:txBody>
          <a:bodyPr wrap="none" rtlCol="0">
            <a:spAutoFit/>
          </a:bodyPr>
          <a:lstStyle/>
          <a:p>
            <a:r>
              <a:rPr lang="en-US" altLang="zh-CN" sz="23900" dirty="0" smtClean="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rPr>
              <a:t>06</a:t>
            </a:r>
            <a:endParaRPr lang="zh-CN" altLang="en-US" sz="23900" dirty="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endParaRPr>
          </a:p>
        </p:txBody>
      </p:sp>
      <p:grpSp>
        <p:nvGrpSpPr>
          <p:cNvPr id="2" name="组合 6"/>
          <p:cNvGrpSpPr/>
          <p:nvPr/>
        </p:nvGrpSpPr>
        <p:grpSpPr>
          <a:xfrm>
            <a:off x="-729392" y="465985"/>
            <a:ext cx="5461053" cy="4483094"/>
            <a:chOff x="502393" y="801721"/>
            <a:chExt cx="2142968" cy="1759208"/>
          </a:xfrm>
        </p:grpSpPr>
        <p:sp>
          <p:nvSpPr>
            <p:cNvPr id="11" name="椭圆 10"/>
            <p:cNvSpPr/>
            <p:nvPr/>
          </p:nvSpPr>
          <p:spPr>
            <a:xfrm rot="18931689">
              <a:off x="502393" y="1367343"/>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 name="直角三角形 11"/>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4847769" y="2607835"/>
            <a:ext cx="3570208" cy="769441"/>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4400" b="0" dirty="0" smtClean="0">
                <a:effectLst>
                  <a:innerShdw blurRad="63500" dist="50800" dir="18900000">
                    <a:prstClr val="black">
                      <a:alpha val="50000"/>
                    </a:prstClr>
                  </a:innerShdw>
                </a:effectLst>
                <a:latin typeface="思源黑体 CN Bold" pitchFamily="34" charset="-122"/>
                <a:ea typeface="思源黑体 CN Bold" pitchFamily="34" charset="-122"/>
              </a:rPr>
              <a:t>搜索引擎服务</a:t>
            </a:r>
            <a:endParaRPr lang="en-US" altLang="zh-CN" sz="4400" b="0" dirty="0">
              <a:effectLst>
                <a:innerShdw blurRad="63500" dist="50800" dir="18900000">
                  <a:prstClr val="black">
                    <a:alpha val="50000"/>
                  </a:prstClr>
                </a:innerShdw>
              </a:effectLst>
              <a:latin typeface="思源黑体 CN Bold" pitchFamily="34" charset="-122"/>
              <a:ea typeface="思源黑体 CN Bold" pitchFamily="34" charset="-122"/>
            </a:endParaRPr>
          </a:p>
        </p:txBody>
      </p:sp>
      <p:cxnSp>
        <p:nvCxnSpPr>
          <p:cNvPr id="13" name="直接连接符 12"/>
          <p:cNvCxnSpPr/>
          <p:nvPr/>
        </p:nvCxnSpPr>
        <p:spPr>
          <a:xfrm>
            <a:off x="4847769" y="3377276"/>
            <a:ext cx="644434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847769" y="3464362"/>
            <a:ext cx="2772229"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902700" y="3524553"/>
            <a:ext cx="2446619" cy="671081"/>
          </a:xfrm>
          <a:prstGeom prst="rect">
            <a:avLst/>
          </a:prstGeom>
        </p:spPr>
        <p:txBody>
          <a:bodyPr wrap="square">
            <a:spAutoFit/>
          </a:bodyPr>
          <a:lstStyle/>
          <a:p>
            <a:pPr algn="r">
              <a:lnSpc>
                <a:spcPct val="150000"/>
              </a:lnSpc>
            </a:pPr>
            <a:r>
              <a:rPr lang="zh-CN" altLang="en-US" sz="2800" dirty="0" smtClean="0">
                <a:solidFill>
                  <a:srgbClr val="029BD7"/>
                </a:solidFill>
                <a:latin typeface="思源黑体 CN Medium" pitchFamily="34" charset="-122"/>
                <a:ea typeface="思源黑体 CN Medium" pitchFamily="34" charset="-122"/>
                <a:cs typeface="Arial" pitchFamily="34" charset="0"/>
              </a:rPr>
              <a:t>模块介绍</a:t>
            </a:r>
            <a:endParaRPr lang="zh-CN" altLang="en-US" sz="2800" dirty="0">
              <a:solidFill>
                <a:srgbClr val="029BD7"/>
              </a:solidFill>
              <a:latin typeface="思源黑体 CN Medium" pitchFamily="34" charset="-122"/>
              <a:ea typeface="思源黑体 CN Medium" pitchFamily="34" charset="-122"/>
              <a:cs typeface="Arial" pitchFamily="34" charset="0"/>
            </a:endParaRPr>
          </a:p>
        </p:txBody>
      </p:sp>
    </p:spTree>
    <p:extLst>
      <p:ext uri="{BB962C8B-B14F-4D97-AF65-F5344CB8AC3E}">
        <p14:creationId xmlns="" xmlns:p14="http://schemas.microsoft.com/office/powerpoint/2010/main" val="396105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901886" y="333254"/>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平台简介</a:t>
            </a:r>
            <a:endParaRPr lang="en-US" altLang="zh-CN" sz="3200" b="0" dirty="0">
              <a:solidFill>
                <a:schemeClr val="bg1"/>
              </a:solidFill>
              <a:latin typeface="思源黑体 CN Bold" pitchFamily="34" charset="-122"/>
              <a:ea typeface="思源黑体 CN Bold" pitchFamily="34" charset="-122"/>
            </a:endParaRPr>
          </a:p>
        </p:txBody>
      </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
          <p:cNvPicPr>
            <a:picLocks noChangeAspect="1"/>
          </p:cNvPicPr>
          <p:nvPr/>
        </p:nvPicPr>
        <p:blipFill>
          <a:blip r:embed="rId3" cstate="print"/>
          <a:srcRect b="1157"/>
          <a:stretch>
            <a:fillRect/>
          </a:stretch>
        </p:blipFill>
        <p:spPr bwMode="auto">
          <a:xfrm>
            <a:off x="489876" y="1704512"/>
            <a:ext cx="7040628" cy="4465467"/>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17" name="组合 16"/>
          <p:cNvGrpSpPr/>
          <p:nvPr/>
        </p:nvGrpSpPr>
        <p:grpSpPr>
          <a:xfrm>
            <a:off x="8089420" y="1949302"/>
            <a:ext cx="3069803" cy="623761"/>
            <a:chOff x="8142688" y="1496532"/>
            <a:chExt cx="3298778" cy="623761"/>
          </a:xfrm>
        </p:grpSpPr>
        <p:sp>
          <p:nvSpPr>
            <p:cNvPr id="14" name="矩形 13"/>
            <p:cNvSpPr/>
            <p:nvPr/>
          </p:nvSpPr>
          <p:spPr>
            <a:xfrm>
              <a:off x="8152012" y="1779943"/>
              <a:ext cx="3289454" cy="340350"/>
            </a:xfrm>
            <a:prstGeom prst="rect">
              <a:avLst/>
            </a:prstGeom>
          </p:spPr>
          <p:txBody>
            <a:bodyPr wrap="square">
              <a:spAutoFit/>
            </a:bodyPr>
            <a:lstStyle/>
            <a:p>
              <a:pPr>
                <a:lnSpc>
                  <a:spcPct val="150000"/>
                </a:lnSpc>
              </a:pPr>
              <a:r>
                <a:rPr lang="zh-CN" altLang="en-US" sz="1200" dirty="0" smtClean="0">
                  <a:solidFill>
                    <a:prstClr val="black">
                      <a:lumMod val="75000"/>
                      <a:lumOff val="25000"/>
                    </a:prstClr>
                  </a:solidFill>
                  <a:latin typeface="思源黑体 CN Medium" pitchFamily="34" charset="-122"/>
                  <a:ea typeface="思源黑体 CN Medium" pitchFamily="34" charset="-122"/>
                  <a:cs typeface="Arial" pitchFamily="34" charset="0"/>
                </a:rPr>
                <a:t>满足用户检索及文献保障的需求</a:t>
              </a:r>
            </a:p>
          </p:txBody>
        </p:sp>
        <p:sp>
          <p:nvSpPr>
            <p:cNvPr id="15" name="矩形 14"/>
            <p:cNvSpPr/>
            <p:nvPr/>
          </p:nvSpPr>
          <p:spPr>
            <a:xfrm>
              <a:off x="8142688" y="1496532"/>
              <a:ext cx="2174599" cy="400110"/>
            </a:xfrm>
            <a:prstGeom prst="rect">
              <a:avLst/>
            </a:prstGeom>
          </p:spPr>
          <p:txBody>
            <a:bodyPr wrap="square">
              <a:spAutoFit/>
            </a:bodyPr>
            <a:lstStyle/>
            <a:p>
              <a:r>
                <a:rPr lang="zh-CN" altLang="en-US" sz="2000" dirty="0" smtClean="0">
                  <a:solidFill>
                    <a:srgbClr val="44546A"/>
                  </a:solidFill>
                  <a:latin typeface="思源黑体 CN Bold" pitchFamily="34" charset="-122"/>
                  <a:ea typeface="思源黑体 CN Bold" pitchFamily="34" charset="-122"/>
                  <a:cs typeface="Arial" pitchFamily="34" charset="0"/>
                </a:rPr>
                <a:t>期刊文献检索</a:t>
              </a:r>
            </a:p>
          </p:txBody>
        </p:sp>
      </p:grpSp>
      <p:sp>
        <p:nvSpPr>
          <p:cNvPr id="16" name="矩形 15"/>
          <p:cNvSpPr/>
          <p:nvPr/>
        </p:nvSpPr>
        <p:spPr>
          <a:xfrm>
            <a:off x="2019403" y="2246057"/>
            <a:ext cx="793331" cy="259602"/>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924924" y="2246057"/>
            <a:ext cx="793331" cy="259602"/>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8089421" y="2819312"/>
            <a:ext cx="3309495" cy="634987"/>
            <a:chOff x="8142688" y="1496532"/>
            <a:chExt cx="3556348" cy="634987"/>
          </a:xfrm>
        </p:grpSpPr>
        <p:sp>
          <p:nvSpPr>
            <p:cNvPr id="25" name="矩形 24"/>
            <p:cNvSpPr/>
            <p:nvPr/>
          </p:nvSpPr>
          <p:spPr>
            <a:xfrm>
              <a:off x="8152009" y="1762187"/>
              <a:ext cx="3547027" cy="369332"/>
            </a:xfrm>
            <a:prstGeom prst="rect">
              <a:avLst/>
            </a:prstGeom>
          </p:spPr>
          <p:txBody>
            <a:bodyPr wrap="square">
              <a:spAutoFit/>
            </a:bodyPr>
            <a:lstStyle/>
            <a:p>
              <a:pPr>
                <a:lnSpc>
                  <a:spcPct val="150000"/>
                </a:lnSpc>
              </a:pPr>
              <a:r>
                <a:rPr lang="zh-CN" altLang="en-US" sz="1200" dirty="0" smtClean="0">
                  <a:solidFill>
                    <a:prstClr val="black">
                      <a:lumMod val="75000"/>
                      <a:lumOff val="25000"/>
                    </a:prstClr>
                  </a:solidFill>
                  <a:latin typeface="思源黑体 CN Medium" pitchFamily="34" charset="-122"/>
                  <a:ea typeface="思源黑体 CN Medium" pitchFamily="34" charset="-122"/>
                  <a:cs typeface="Arial" pitchFamily="34" charset="0"/>
                </a:rPr>
                <a:t>追踪和揭示相互引用关系，快速获取主题线索</a:t>
              </a:r>
            </a:p>
          </p:txBody>
        </p:sp>
        <p:sp>
          <p:nvSpPr>
            <p:cNvPr id="26" name="矩形 25"/>
            <p:cNvSpPr/>
            <p:nvPr/>
          </p:nvSpPr>
          <p:spPr>
            <a:xfrm>
              <a:off x="8142688" y="1496532"/>
              <a:ext cx="2174599" cy="400110"/>
            </a:xfrm>
            <a:prstGeom prst="rect">
              <a:avLst/>
            </a:prstGeom>
          </p:spPr>
          <p:txBody>
            <a:bodyPr wrap="square">
              <a:spAutoFit/>
            </a:bodyPr>
            <a:lstStyle/>
            <a:p>
              <a:r>
                <a:rPr lang="zh-CN" altLang="en-US" sz="2000" dirty="0" smtClean="0">
                  <a:solidFill>
                    <a:srgbClr val="44546A"/>
                  </a:solidFill>
                  <a:latin typeface="思源黑体 CN Bold" pitchFamily="34" charset="-122"/>
                  <a:ea typeface="思源黑体 CN Bold" pitchFamily="34" charset="-122"/>
                  <a:cs typeface="Arial" pitchFamily="34" charset="0"/>
                </a:rPr>
                <a:t>文献引证追踪</a:t>
              </a:r>
            </a:p>
          </p:txBody>
        </p:sp>
      </p:grpSp>
      <p:sp>
        <p:nvSpPr>
          <p:cNvPr id="27" name="矩形 26"/>
          <p:cNvSpPr/>
          <p:nvPr/>
        </p:nvSpPr>
        <p:spPr>
          <a:xfrm>
            <a:off x="3839323" y="2246057"/>
            <a:ext cx="793331" cy="259602"/>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8089420" y="3671562"/>
            <a:ext cx="3069803" cy="588249"/>
            <a:chOff x="8142688" y="1496532"/>
            <a:chExt cx="3298778" cy="588249"/>
          </a:xfrm>
        </p:grpSpPr>
        <p:sp>
          <p:nvSpPr>
            <p:cNvPr id="30" name="矩形 29"/>
            <p:cNvSpPr/>
            <p:nvPr/>
          </p:nvSpPr>
          <p:spPr>
            <a:xfrm>
              <a:off x="8152012" y="1744431"/>
              <a:ext cx="3289454" cy="340350"/>
            </a:xfrm>
            <a:prstGeom prst="rect">
              <a:avLst/>
            </a:prstGeom>
          </p:spPr>
          <p:txBody>
            <a:bodyPr wrap="square">
              <a:spAutoFit/>
            </a:bodyPr>
            <a:lstStyle/>
            <a:p>
              <a:pPr>
                <a:lnSpc>
                  <a:spcPct val="150000"/>
                </a:lnSpc>
              </a:pPr>
              <a:r>
                <a:rPr lang="zh-CN" altLang="en-US" sz="1200" dirty="0" smtClean="0">
                  <a:solidFill>
                    <a:prstClr val="black">
                      <a:lumMod val="75000"/>
                      <a:lumOff val="25000"/>
                    </a:prstClr>
                  </a:solidFill>
                  <a:latin typeface="思源黑体 CN Medium" pitchFamily="34" charset="-122"/>
                  <a:ea typeface="思源黑体 CN Medium" pitchFamily="34" charset="-122"/>
                  <a:cs typeface="Arial" pitchFamily="34" charset="0"/>
                </a:rPr>
                <a:t>强大的学科发展趋势及研究绩效分析工具</a:t>
              </a:r>
            </a:p>
          </p:txBody>
        </p:sp>
        <p:sp>
          <p:nvSpPr>
            <p:cNvPr id="31" name="矩形 30"/>
            <p:cNvSpPr/>
            <p:nvPr/>
          </p:nvSpPr>
          <p:spPr>
            <a:xfrm>
              <a:off x="8142688" y="1496532"/>
              <a:ext cx="2174599" cy="400110"/>
            </a:xfrm>
            <a:prstGeom prst="rect">
              <a:avLst/>
            </a:prstGeom>
          </p:spPr>
          <p:txBody>
            <a:bodyPr wrap="square">
              <a:spAutoFit/>
            </a:bodyPr>
            <a:lstStyle/>
            <a:p>
              <a:r>
                <a:rPr lang="zh-CN" altLang="en-US" sz="2000" dirty="0" smtClean="0">
                  <a:solidFill>
                    <a:srgbClr val="44546A"/>
                  </a:solidFill>
                  <a:latin typeface="思源黑体 CN Bold" pitchFamily="34" charset="-122"/>
                  <a:ea typeface="思源黑体 CN Bold" pitchFamily="34" charset="-122"/>
                  <a:cs typeface="Arial" pitchFamily="34" charset="0"/>
                </a:rPr>
                <a:t>科学指标分析</a:t>
              </a:r>
            </a:p>
          </p:txBody>
        </p:sp>
      </p:grpSp>
      <p:sp>
        <p:nvSpPr>
          <p:cNvPr id="34" name="矩形 33"/>
          <p:cNvSpPr/>
          <p:nvPr/>
        </p:nvSpPr>
        <p:spPr>
          <a:xfrm>
            <a:off x="4735965" y="2246057"/>
            <a:ext cx="793331" cy="259602"/>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8089418" y="4497178"/>
            <a:ext cx="3584707" cy="608353"/>
            <a:chOff x="8142688" y="1496532"/>
            <a:chExt cx="3852089" cy="608353"/>
          </a:xfrm>
        </p:grpSpPr>
        <p:sp>
          <p:nvSpPr>
            <p:cNvPr id="36" name="矩形 35"/>
            <p:cNvSpPr/>
            <p:nvPr/>
          </p:nvSpPr>
          <p:spPr>
            <a:xfrm>
              <a:off x="8152013" y="1735553"/>
              <a:ext cx="3842764" cy="369332"/>
            </a:xfrm>
            <a:prstGeom prst="rect">
              <a:avLst/>
            </a:prstGeom>
          </p:spPr>
          <p:txBody>
            <a:bodyPr wrap="square">
              <a:spAutoFit/>
            </a:bodyPr>
            <a:lstStyle/>
            <a:p>
              <a:pPr>
                <a:lnSpc>
                  <a:spcPct val="150000"/>
                </a:lnSpc>
              </a:pPr>
              <a:r>
                <a:rPr lang="zh-CN" altLang="en-US" sz="1200" dirty="0" smtClean="0">
                  <a:solidFill>
                    <a:prstClr val="black">
                      <a:lumMod val="75000"/>
                      <a:lumOff val="25000"/>
                    </a:prstClr>
                  </a:solidFill>
                  <a:latin typeface="思源黑体 CN Medium" pitchFamily="34" charset="-122"/>
                  <a:ea typeface="思源黑体 CN Medium" pitchFamily="34" charset="-122"/>
                  <a:cs typeface="Arial" pitchFamily="34" charset="0"/>
                </a:rPr>
                <a:t>基于期刊参考文献析出的其他类型高被引文献资源</a:t>
              </a:r>
            </a:p>
          </p:txBody>
        </p:sp>
        <p:sp>
          <p:nvSpPr>
            <p:cNvPr id="37" name="矩形 36"/>
            <p:cNvSpPr/>
            <p:nvPr/>
          </p:nvSpPr>
          <p:spPr>
            <a:xfrm>
              <a:off x="8142688" y="1496532"/>
              <a:ext cx="2174599" cy="400110"/>
            </a:xfrm>
            <a:prstGeom prst="rect">
              <a:avLst/>
            </a:prstGeom>
          </p:spPr>
          <p:txBody>
            <a:bodyPr wrap="square">
              <a:spAutoFit/>
            </a:bodyPr>
            <a:lstStyle/>
            <a:p>
              <a:r>
                <a:rPr lang="zh-CN" altLang="en-US" sz="2000" dirty="0" smtClean="0">
                  <a:solidFill>
                    <a:srgbClr val="44546A"/>
                  </a:solidFill>
                  <a:latin typeface="思源黑体 CN Bold" pitchFamily="34" charset="-122"/>
                  <a:ea typeface="思源黑体 CN Bold" pitchFamily="34" charset="-122"/>
                  <a:cs typeface="Arial" pitchFamily="34" charset="0"/>
                </a:rPr>
                <a:t>高被引析出文献</a:t>
              </a:r>
            </a:p>
          </p:txBody>
        </p:sp>
      </p:grpSp>
      <p:sp>
        <p:nvSpPr>
          <p:cNvPr id="38" name="矩形 37"/>
          <p:cNvSpPr/>
          <p:nvPr/>
        </p:nvSpPr>
        <p:spPr>
          <a:xfrm>
            <a:off x="5668119" y="2246057"/>
            <a:ext cx="793331" cy="259602"/>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8089423" y="5322799"/>
            <a:ext cx="3809603" cy="599475"/>
            <a:chOff x="8142688" y="1496532"/>
            <a:chExt cx="4093758" cy="599475"/>
          </a:xfrm>
        </p:grpSpPr>
        <p:sp>
          <p:nvSpPr>
            <p:cNvPr id="40" name="矩形 39"/>
            <p:cNvSpPr/>
            <p:nvPr/>
          </p:nvSpPr>
          <p:spPr>
            <a:xfrm>
              <a:off x="8152007" y="1726675"/>
              <a:ext cx="4084439" cy="369332"/>
            </a:xfrm>
            <a:prstGeom prst="rect">
              <a:avLst/>
            </a:prstGeom>
          </p:spPr>
          <p:txBody>
            <a:bodyPr wrap="square">
              <a:spAutoFit/>
            </a:bodyPr>
            <a:lstStyle/>
            <a:p>
              <a:pPr>
                <a:lnSpc>
                  <a:spcPct val="150000"/>
                </a:lnSpc>
              </a:pPr>
              <a:r>
                <a:rPr lang="zh-CN" altLang="en-US" sz="1200" dirty="0" smtClean="0">
                  <a:solidFill>
                    <a:prstClr val="black">
                      <a:lumMod val="75000"/>
                      <a:lumOff val="25000"/>
                    </a:prstClr>
                  </a:solidFill>
                  <a:latin typeface="思源黑体 CN Medium" pitchFamily="34" charset="-122"/>
                  <a:ea typeface="思源黑体 CN Medium" pitchFamily="34" charset="-122"/>
                  <a:cs typeface="Arial" pitchFamily="34" charset="0"/>
                </a:rPr>
                <a:t>提供机构用户在谷歌、百度上的个性化服务延伸功能</a:t>
              </a:r>
            </a:p>
          </p:txBody>
        </p:sp>
        <p:sp>
          <p:nvSpPr>
            <p:cNvPr id="41" name="矩形 40"/>
            <p:cNvSpPr/>
            <p:nvPr/>
          </p:nvSpPr>
          <p:spPr>
            <a:xfrm>
              <a:off x="8142688" y="1496532"/>
              <a:ext cx="2174599" cy="400110"/>
            </a:xfrm>
            <a:prstGeom prst="rect">
              <a:avLst/>
            </a:prstGeom>
          </p:spPr>
          <p:txBody>
            <a:bodyPr wrap="square">
              <a:spAutoFit/>
            </a:bodyPr>
            <a:lstStyle/>
            <a:p>
              <a:r>
                <a:rPr lang="zh-CN" altLang="en-US" sz="2000" dirty="0" smtClean="0">
                  <a:solidFill>
                    <a:srgbClr val="44546A"/>
                  </a:solidFill>
                  <a:latin typeface="思源黑体 CN Bold" pitchFamily="34" charset="-122"/>
                  <a:ea typeface="思源黑体 CN Bold" pitchFamily="34" charset="-122"/>
                  <a:cs typeface="Arial" pitchFamily="34" charset="0"/>
                </a:rPr>
                <a:t>搜索引擎服务</a:t>
              </a:r>
            </a:p>
          </p:txBody>
        </p:sp>
      </p:grpSp>
    </p:spTree>
    <p:extLst>
      <p:ext uri="{BB962C8B-B14F-4D97-AF65-F5344CB8AC3E}">
        <p14:creationId xmlns="" xmlns:p14="http://schemas.microsoft.com/office/powerpoint/2010/main" val="6151893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anim calcmode="lin" valueType="num">
                                      <p:cBhvr>
                                        <p:cTn id="11" dur="500" fill="hold"/>
                                        <p:tgtEl>
                                          <p:spTgt spid="17"/>
                                        </p:tgtEl>
                                        <p:attrNameLst>
                                          <p:attrName>ppt_x</p:attrName>
                                        </p:attrNameLst>
                                      </p:cBhvr>
                                      <p:tavLst>
                                        <p:tav tm="0">
                                          <p:val>
                                            <p:strVal val="#ppt_x"/>
                                          </p:val>
                                        </p:tav>
                                        <p:tav tm="100000">
                                          <p:val>
                                            <p:strVal val="#ppt_x"/>
                                          </p:val>
                                        </p:tav>
                                      </p:tavLst>
                                    </p:anim>
                                    <p:anim calcmode="lin" valueType="num">
                                      <p:cBhvr>
                                        <p:cTn id="12" dur="500" fill="hold"/>
                                        <p:tgtEl>
                                          <p:spTgt spid="17"/>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42"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42"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anim calcmode="lin" valueType="num">
                                      <p:cBhvr>
                                        <p:cTn id="29" dur="500" fill="hold"/>
                                        <p:tgtEl>
                                          <p:spTgt spid="29"/>
                                        </p:tgtEl>
                                        <p:attrNameLst>
                                          <p:attrName>ppt_x</p:attrName>
                                        </p:attrNameLst>
                                      </p:cBhvr>
                                      <p:tavLst>
                                        <p:tav tm="0">
                                          <p:val>
                                            <p:strVal val="#ppt_x"/>
                                          </p:val>
                                        </p:tav>
                                        <p:tav tm="100000">
                                          <p:val>
                                            <p:strVal val="#ppt_x"/>
                                          </p:val>
                                        </p:tav>
                                      </p:tavLst>
                                    </p:anim>
                                    <p:anim calcmode="lin" valueType="num">
                                      <p:cBhvr>
                                        <p:cTn id="30" dur="5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42"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anim calcmode="lin" valueType="num">
                                      <p:cBhvr>
                                        <p:cTn id="38" dur="500" fill="hold"/>
                                        <p:tgtEl>
                                          <p:spTgt spid="35"/>
                                        </p:tgtEl>
                                        <p:attrNameLst>
                                          <p:attrName>ppt_x</p:attrName>
                                        </p:attrNameLst>
                                      </p:cBhvr>
                                      <p:tavLst>
                                        <p:tav tm="0">
                                          <p:val>
                                            <p:strVal val="#ppt_x"/>
                                          </p:val>
                                        </p:tav>
                                        <p:tav tm="100000">
                                          <p:val>
                                            <p:strVal val="#ppt_x"/>
                                          </p:val>
                                        </p:tav>
                                      </p:tavLst>
                                    </p:anim>
                                    <p:anim calcmode="lin" valueType="num">
                                      <p:cBhvr>
                                        <p:cTn id="39" dur="500" fill="hold"/>
                                        <p:tgtEl>
                                          <p:spTgt spid="35"/>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42"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anim calcmode="lin" valueType="num">
                                      <p:cBhvr>
                                        <p:cTn id="47" dur="500" fill="hold"/>
                                        <p:tgtEl>
                                          <p:spTgt spid="39"/>
                                        </p:tgtEl>
                                        <p:attrNameLst>
                                          <p:attrName>ppt_x</p:attrName>
                                        </p:attrNameLst>
                                      </p:cBhvr>
                                      <p:tavLst>
                                        <p:tav tm="0">
                                          <p:val>
                                            <p:strVal val="#ppt_x"/>
                                          </p:val>
                                        </p:tav>
                                        <p:tav tm="100000">
                                          <p:val>
                                            <p:strVal val="#ppt_x"/>
                                          </p:val>
                                        </p:tav>
                                      </p:tavLst>
                                    </p:anim>
                                    <p:anim calcmode="lin" valueType="num">
                                      <p:cBhvr>
                                        <p:cTn id="48"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7" grpId="0" animBg="1"/>
      <p:bldP spid="34" grpId="0" animBg="1"/>
      <p:bldP spid="3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5"/>
          <p:cNvSpPr txBox="1"/>
          <p:nvPr/>
        </p:nvSpPr>
        <p:spPr>
          <a:xfrm>
            <a:off x="901886" y="345954"/>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搜索引擎服务</a:t>
            </a:r>
            <a:endParaRPr lang="en-US" altLang="zh-CN" sz="3200" b="0" dirty="0">
              <a:solidFill>
                <a:schemeClr val="bg1"/>
              </a:solidFill>
              <a:latin typeface="思源黑体 CN Bold" pitchFamily="34" charset="-122"/>
              <a:ea typeface="思源黑体 CN Bold" pitchFamily="34" charset="-122"/>
            </a:endParaRPr>
          </a:p>
        </p:txBody>
      </p:sp>
      <p:sp>
        <p:nvSpPr>
          <p:cNvPr id="18" name="矩形 17"/>
          <p:cNvSpPr/>
          <p:nvPr/>
        </p:nvSpPr>
        <p:spPr>
          <a:xfrm>
            <a:off x="1735500" y="5790228"/>
            <a:ext cx="8822772" cy="792396"/>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维</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普与谷歌学术搜索合作的，用户可以以搜索的方式简单的查找文献。或许有同学用过学术搜索</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，虽然能</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搜</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出来，但</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大多数文献是不能够获取的，而通过</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我们搜索</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出来的文献都是可以</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获取到</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的</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7" name="矩形 16"/>
          <p:cNvSpPr/>
          <p:nvPr/>
        </p:nvSpPr>
        <p:spPr>
          <a:xfrm>
            <a:off x="1885950" y="5722247"/>
            <a:ext cx="8420100" cy="6438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3"/>
          <p:cNvPicPr>
            <a:picLocks noChangeAspect="1" noChangeArrowheads="1"/>
          </p:cNvPicPr>
          <p:nvPr/>
        </p:nvPicPr>
        <p:blipFill>
          <a:blip r:embed="rId3" cstate="print"/>
          <a:srcRect/>
          <a:stretch>
            <a:fillRect/>
          </a:stretch>
        </p:blipFill>
        <p:spPr>
          <a:xfrm>
            <a:off x="1941678" y="1292352"/>
            <a:ext cx="6259791" cy="4166673"/>
          </a:xfrm>
          <a:prstGeom prst="rect">
            <a:avLst/>
          </a:prstGeom>
          <a:noFill/>
          <a:effectLst>
            <a:outerShdw blurRad="50800" dist="38100" dir="8100000" algn="tr" rotWithShape="0">
              <a:prstClr val="black">
                <a:alpha val="40000"/>
              </a:prstClr>
            </a:outerShdw>
          </a:effectLst>
        </p:spPr>
      </p:pic>
      <p:pic>
        <p:nvPicPr>
          <p:cNvPr id="15" name="Picture 2"/>
          <p:cNvPicPr>
            <a:picLocks noChangeAspect="1" noChangeArrowheads="1"/>
          </p:cNvPicPr>
          <p:nvPr/>
        </p:nvPicPr>
        <p:blipFill>
          <a:blip r:embed="rId4" cstate="print"/>
          <a:srcRect/>
          <a:stretch>
            <a:fillRect/>
          </a:stretch>
        </p:blipFill>
        <p:spPr bwMode="auto">
          <a:xfrm>
            <a:off x="4632156" y="1297975"/>
            <a:ext cx="5706660" cy="4176233"/>
          </a:xfrm>
          <a:prstGeom prst="rect">
            <a:avLst/>
          </a:prstGeom>
          <a:noFill/>
          <a:ln w="9525">
            <a:noFill/>
            <a:miter lim="800000"/>
            <a:headEnd/>
            <a:tailEnd/>
          </a:ln>
          <a:effectLst>
            <a:outerShdw blurRad="50800" dist="38100" dir="8100000" algn="tr" rotWithShape="0">
              <a:prstClr val="black">
                <a:alpha val="40000"/>
              </a:prstClr>
            </a:outerShdw>
          </a:effectLst>
        </p:spPr>
      </p:pic>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8"/>
          <p:cNvGrpSpPr/>
          <p:nvPr/>
        </p:nvGrpSpPr>
        <p:grpSpPr>
          <a:xfrm>
            <a:off x="5903126" y="927100"/>
            <a:ext cx="5590374" cy="1828800"/>
            <a:chOff x="6522720" y="4129110"/>
            <a:chExt cx="5023482" cy="1226311"/>
          </a:xfrm>
        </p:grpSpPr>
        <p:sp>
          <p:nvSpPr>
            <p:cNvPr id="97" name="圆角矩形 96"/>
            <p:cNvSpPr/>
            <p:nvPr/>
          </p:nvSpPr>
          <p:spPr>
            <a:xfrm>
              <a:off x="6522720" y="4129110"/>
              <a:ext cx="5023482" cy="1226311"/>
            </a:xfrm>
            <a:prstGeom prst="roundRect">
              <a:avLst>
                <a:gd name="adj" fmla="val 6725"/>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圆角矩形 97"/>
            <p:cNvSpPr/>
            <p:nvPr/>
          </p:nvSpPr>
          <p:spPr>
            <a:xfrm>
              <a:off x="6547589" y="4164645"/>
              <a:ext cx="4973745" cy="1155241"/>
            </a:xfrm>
            <a:prstGeom prst="roundRect">
              <a:avLst>
                <a:gd name="adj" fmla="val 6725"/>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3" name="矩形 92"/>
          <p:cNvSpPr/>
          <p:nvPr/>
        </p:nvSpPr>
        <p:spPr>
          <a:xfrm>
            <a:off x="6607413" y="3244604"/>
            <a:ext cx="4563181" cy="792781"/>
          </a:xfrm>
          <a:prstGeom prst="rect">
            <a:avLst/>
          </a:prstGeom>
        </p:spPr>
        <p:txBody>
          <a:bodyPr wrap="square">
            <a:spAutoFit/>
          </a:bodyPr>
          <a:lstStyle/>
          <a:p>
            <a:pPr>
              <a:lnSpc>
                <a:spcPct val="150000"/>
              </a:lnSpc>
            </a:pPr>
            <a:r>
              <a:rPr lang="zh-CN" altLang="en-US" sz="1600" dirty="0" smtClean="0">
                <a:solidFill>
                  <a:schemeClr val="tx1">
                    <a:lumMod val="75000"/>
                    <a:lumOff val="25000"/>
                  </a:schemeClr>
                </a:solidFill>
                <a:latin typeface="思源黑体 CN Medium" pitchFamily="34" charset="-122"/>
                <a:ea typeface="思源黑体 CN Medium" pitchFamily="34" charset="-122"/>
                <a:cs typeface="Arial" pitchFamily="34" charset="0"/>
              </a:rPr>
              <a:t>可以实现对文献的一站式检索以及全文保障，并能利用相关功能提高查全率和查准率的需求。</a:t>
            </a:r>
            <a:endParaRPr lang="zh-CN" altLang="en-US" sz="1600" dirty="0">
              <a:solidFill>
                <a:schemeClr val="tx1">
                  <a:lumMod val="75000"/>
                  <a:lumOff val="25000"/>
                </a:schemeClr>
              </a:solidFill>
              <a:latin typeface="思源黑体 CN Medium" pitchFamily="34" charset="-122"/>
              <a:ea typeface="思源黑体 CN Medium" pitchFamily="34" charset="-122"/>
              <a:cs typeface="Arial" pitchFamily="34" charset="0"/>
            </a:endParaRPr>
          </a:p>
        </p:txBody>
      </p:sp>
      <p:sp>
        <p:nvSpPr>
          <p:cNvPr id="100" name="菱形 99"/>
          <p:cNvSpPr/>
          <p:nvPr/>
        </p:nvSpPr>
        <p:spPr>
          <a:xfrm>
            <a:off x="6092646" y="3470324"/>
            <a:ext cx="341339" cy="341339"/>
          </a:xfrm>
          <a:prstGeom prst="diamond">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p:nvPr/>
        </p:nvSpPr>
        <p:spPr>
          <a:xfrm>
            <a:off x="6342969" y="1276211"/>
            <a:ext cx="4858431" cy="1200329"/>
          </a:xfrm>
          <a:prstGeom prst="rect">
            <a:avLst/>
          </a:prstGeom>
        </p:spPr>
        <p:txBody>
          <a:bodyPr wrap="square">
            <a:spAutoFit/>
          </a:bodyPr>
          <a:lstStyle/>
          <a:p>
            <a:r>
              <a:rPr lang="zh-CN" altLang="en-US" dirty="0" smtClean="0">
                <a:solidFill>
                  <a:schemeClr val="tx2"/>
                </a:solidFill>
                <a:latin typeface="思源黑体 CN Medium" pitchFamily="34" charset="-122"/>
                <a:ea typeface="思源黑体 CN Medium" pitchFamily="34" charset="-122"/>
              </a:rPr>
              <a:t>维普期刊资源整合服务平台提供多层次、纵深度的集成期刊文献</a:t>
            </a:r>
            <a:r>
              <a:rPr lang="zh-CN" altLang="en-US" dirty="0" smtClean="0">
                <a:solidFill>
                  <a:schemeClr val="tx2"/>
                </a:solidFill>
                <a:latin typeface="思源黑体 CN Medium" pitchFamily="34" charset="-122"/>
                <a:ea typeface="思源黑体 CN Medium" pitchFamily="34" charset="-122"/>
              </a:rPr>
              <a:t>服务。</a:t>
            </a:r>
            <a:endParaRPr lang="en-US" altLang="zh-CN" dirty="0" smtClean="0">
              <a:solidFill>
                <a:schemeClr val="tx2"/>
              </a:solidFill>
              <a:latin typeface="思源黑体 CN Medium" pitchFamily="34" charset="-122"/>
              <a:ea typeface="思源黑体 CN Medium" pitchFamily="34" charset="-122"/>
            </a:endParaRPr>
          </a:p>
          <a:p>
            <a:r>
              <a:rPr lang="zh-CN" altLang="en-US" dirty="0" smtClean="0">
                <a:solidFill>
                  <a:schemeClr val="tx2"/>
                </a:solidFill>
                <a:latin typeface="思源黑体 CN Medium" pitchFamily="34" charset="-122"/>
                <a:ea typeface="思源黑体 CN Medium" pitchFamily="34" charset="-122"/>
              </a:rPr>
              <a:t>从</a:t>
            </a:r>
            <a:r>
              <a:rPr lang="zh-CN" altLang="en-US" dirty="0" smtClean="0">
                <a:solidFill>
                  <a:schemeClr val="tx2"/>
                </a:solidFill>
                <a:latin typeface="思源黑体 CN Medium" pitchFamily="34" charset="-122"/>
                <a:ea typeface="思源黑体 CN Medium" pitchFamily="34" charset="-122"/>
              </a:rPr>
              <a:t>一次文献保障到二次文献分析、再到三次文献情报加工，深入整理期刊文献服务价值。</a:t>
            </a:r>
            <a:endParaRPr lang="zh-CN" altLang="en-US" dirty="0">
              <a:solidFill>
                <a:schemeClr val="tx2"/>
              </a:solidFill>
              <a:latin typeface="思源黑体 CN Medium" pitchFamily="34" charset="-122"/>
              <a:ea typeface="思源黑体 CN Medium" pitchFamily="34" charset="-122"/>
            </a:endParaRPr>
          </a:p>
        </p:txBody>
      </p:sp>
      <p:grpSp>
        <p:nvGrpSpPr>
          <p:cNvPr id="39" name="组合 38"/>
          <p:cNvGrpSpPr/>
          <p:nvPr/>
        </p:nvGrpSpPr>
        <p:grpSpPr>
          <a:xfrm>
            <a:off x="715515" y="1073803"/>
            <a:ext cx="4607511" cy="4607511"/>
            <a:chOff x="550415" y="1569103"/>
            <a:chExt cx="4607511" cy="4607511"/>
          </a:xfrm>
        </p:grpSpPr>
        <p:grpSp>
          <p:nvGrpSpPr>
            <p:cNvPr id="40" name="组合 59"/>
            <p:cNvGrpSpPr/>
            <p:nvPr/>
          </p:nvGrpSpPr>
          <p:grpSpPr>
            <a:xfrm>
              <a:off x="550415" y="1569103"/>
              <a:ext cx="4607511" cy="4607511"/>
              <a:chOff x="361976" y="1885976"/>
              <a:chExt cx="4210024" cy="4210024"/>
            </a:xfrm>
          </p:grpSpPr>
          <p:sp>
            <p:nvSpPr>
              <p:cNvPr id="42" name="椭圆 41"/>
              <p:cNvSpPr/>
              <p:nvPr/>
            </p:nvSpPr>
            <p:spPr>
              <a:xfrm>
                <a:off x="361976" y="1885976"/>
                <a:ext cx="4210024" cy="4210024"/>
              </a:xfrm>
              <a:prstGeom prst="ellipse">
                <a:avLst/>
              </a:prstGeom>
              <a:gradFill flip="none" rotWithShape="1">
                <a:gsLst>
                  <a:gs pos="0">
                    <a:schemeClr val="tx2">
                      <a:lumMod val="20000"/>
                      <a:lumOff val="8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82818" y="1906817"/>
                <a:ext cx="4168340" cy="4168340"/>
              </a:xfrm>
              <a:prstGeom prst="ellipse">
                <a:avLst/>
              </a:prstGeom>
              <a:gradFill flip="none" rotWithShape="1">
                <a:gsLst>
                  <a:gs pos="0">
                    <a:schemeClr val="accent5">
                      <a:lumMod val="0"/>
                      <a:lumOff val="100000"/>
                    </a:schemeClr>
                  </a:gs>
                  <a:gs pos="35000">
                    <a:srgbClr val="FFFFFF"/>
                  </a:gs>
                  <a:gs pos="70000">
                    <a:schemeClr val="bg1">
                      <a:lumMod val="85000"/>
                    </a:schemeClr>
                  </a:gs>
                  <a:gs pos="53000">
                    <a:srgbClr val="E9E9E9"/>
                  </a:gs>
                  <a:gs pos="90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文本框 81"/>
            <p:cNvSpPr txBox="1"/>
            <p:nvPr/>
          </p:nvSpPr>
          <p:spPr>
            <a:xfrm>
              <a:off x="1618238" y="2019959"/>
              <a:ext cx="2492990" cy="369332"/>
            </a:xfrm>
            <a:prstGeom prst="rect">
              <a:avLst/>
            </a:prstGeom>
            <a:noFill/>
          </p:spPr>
          <p:txBody>
            <a:bodyPr wrap="none" rtlCol="0">
              <a:spAutoFit/>
            </a:bodyPr>
            <a:lstStyle/>
            <a:p>
              <a:r>
                <a:rPr lang="zh-CN" altLang="en-US" dirty="0" smtClean="0">
                  <a:solidFill>
                    <a:schemeClr val="accent1"/>
                  </a:solidFill>
                  <a:latin typeface="思源黑体 CN Bold" pitchFamily="34" charset="-122"/>
                  <a:ea typeface="思源黑体 CN Bold" pitchFamily="34" charset="-122"/>
                </a:rPr>
                <a:t>一站式检索及深度服务</a:t>
              </a:r>
            </a:p>
          </p:txBody>
        </p:sp>
      </p:grpSp>
      <p:grpSp>
        <p:nvGrpSpPr>
          <p:cNvPr id="44" name="组合 43"/>
          <p:cNvGrpSpPr/>
          <p:nvPr/>
        </p:nvGrpSpPr>
        <p:grpSpPr>
          <a:xfrm>
            <a:off x="1217309" y="2022700"/>
            <a:ext cx="3658614" cy="3658614"/>
            <a:chOff x="1052209" y="2518000"/>
            <a:chExt cx="3658614" cy="3658614"/>
          </a:xfrm>
        </p:grpSpPr>
        <p:grpSp>
          <p:nvGrpSpPr>
            <p:cNvPr id="45" name="组合 58"/>
            <p:cNvGrpSpPr/>
            <p:nvPr/>
          </p:nvGrpSpPr>
          <p:grpSpPr>
            <a:xfrm>
              <a:off x="1052209" y="2518000"/>
              <a:ext cx="3658614" cy="3658614"/>
              <a:chOff x="637681" y="2437386"/>
              <a:chExt cx="3658614" cy="3658614"/>
            </a:xfrm>
          </p:grpSpPr>
          <p:sp>
            <p:nvSpPr>
              <p:cNvPr id="47" name="椭圆 46"/>
              <p:cNvSpPr/>
              <p:nvPr/>
            </p:nvSpPr>
            <p:spPr>
              <a:xfrm>
                <a:off x="637681" y="2437386"/>
                <a:ext cx="3658614" cy="36586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673726" y="2473431"/>
                <a:ext cx="3586524" cy="3586524"/>
              </a:xfrm>
              <a:prstGeom prst="ellipse">
                <a:avLst/>
              </a:prstGeom>
              <a:gradFill flip="none" rotWithShape="1">
                <a:gsLst>
                  <a:gs pos="0">
                    <a:schemeClr val="accent5">
                      <a:lumMod val="0"/>
                      <a:lumOff val="100000"/>
                    </a:schemeClr>
                  </a:gs>
                  <a:gs pos="35000">
                    <a:srgbClr val="FFFFFF"/>
                  </a:gs>
                  <a:gs pos="70000">
                    <a:schemeClr val="bg1">
                      <a:lumMod val="85000"/>
                    </a:schemeClr>
                  </a:gs>
                  <a:gs pos="53000">
                    <a:srgbClr val="E9E9E9"/>
                  </a:gs>
                  <a:gs pos="90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文本框 81"/>
            <p:cNvSpPr txBox="1"/>
            <p:nvPr/>
          </p:nvSpPr>
          <p:spPr>
            <a:xfrm>
              <a:off x="1999980" y="2801195"/>
              <a:ext cx="1826141" cy="338554"/>
            </a:xfrm>
            <a:prstGeom prst="rect">
              <a:avLst/>
            </a:prstGeom>
            <a:noFill/>
          </p:spPr>
          <p:txBody>
            <a:bodyPr wrap="none" rtlCol="0">
              <a:spAutoFit/>
            </a:bodyPr>
            <a:lstStyle/>
            <a:p>
              <a:r>
                <a:rPr lang="zh-CN" altLang="en-US" sz="1600" dirty="0" smtClean="0">
                  <a:solidFill>
                    <a:schemeClr val="accent1"/>
                  </a:solidFill>
                  <a:latin typeface="思源黑体 CN Bold" pitchFamily="34" charset="-122"/>
                  <a:ea typeface="思源黑体 CN Bold" pitchFamily="34" charset="-122"/>
                </a:rPr>
                <a:t>三次文献情报加工</a:t>
              </a:r>
            </a:p>
          </p:txBody>
        </p:sp>
      </p:grpSp>
      <p:grpSp>
        <p:nvGrpSpPr>
          <p:cNvPr id="49" name="组合 48"/>
          <p:cNvGrpSpPr/>
          <p:nvPr/>
        </p:nvGrpSpPr>
        <p:grpSpPr>
          <a:xfrm>
            <a:off x="1571223" y="2730528"/>
            <a:ext cx="2950786" cy="2950786"/>
            <a:chOff x="1406123" y="3225828"/>
            <a:chExt cx="2950786" cy="2950786"/>
          </a:xfrm>
        </p:grpSpPr>
        <p:grpSp>
          <p:nvGrpSpPr>
            <p:cNvPr id="50" name="组合 57"/>
            <p:cNvGrpSpPr/>
            <p:nvPr/>
          </p:nvGrpSpPr>
          <p:grpSpPr>
            <a:xfrm>
              <a:off x="1406123" y="3225828"/>
              <a:ext cx="2950786" cy="2950786"/>
              <a:chOff x="991595" y="3145214"/>
              <a:chExt cx="2950786" cy="2950786"/>
            </a:xfrm>
          </p:grpSpPr>
          <p:sp>
            <p:nvSpPr>
              <p:cNvPr id="52" name="椭圆 51"/>
              <p:cNvSpPr/>
              <p:nvPr/>
            </p:nvSpPr>
            <p:spPr>
              <a:xfrm>
                <a:off x="991595" y="3145214"/>
                <a:ext cx="2950786" cy="2950786"/>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1020667" y="3174285"/>
                <a:ext cx="2892643" cy="2892643"/>
              </a:xfrm>
              <a:prstGeom prst="ellipse">
                <a:avLst/>
              </a:prstGeom>
              <a:gradFill flip="none" rotWithShape="1">
                <a:gsLst>
                  <a:gs pos="0">
                    <a:schemeClr val="accent5">
                      <a:lumMod val="0"/>
                      <a:lumOff val="100000"/>
                    </a:schemeClr>
                  </a:gs>
                  <a:gs pos="35000">
                    <a:srgbClr val="FFFFFF"/>
                  </a:gs>
                  <a:gs pos="70000">
                    <a:schemeClr val="bg1">
                      <a:lumMod val="85000"/>
                    </a:schemeClr>
                  </a:gs>
                  <a:gs pos="53000">
                    <a:srgbClr val="E9E9E9"/>
                  </a:gs>
                  <a:gs pos="90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文本框 81"/>
            <p:cNvSpPr txBox="1"/>
            <p:nvPr/>
          </p:nvSpPr>
          <p:spPr>
            <a:xfrm>
              <a:off x="2195288" y="3520286"/>
              <a:ext cx="1415772" cy="338554"/>
            </a:xfrm>
            <a:prstGeom prst="rect">
              <a:avLst/>
            </a:prstGeom>
            <a:noFill/>
          </p:spPr>
          <p:txBody>
            <a:bodyPr wrap="none" rtlCol="0">
              <a:spAutoFit/>
            </a:bodyPr>
            <a:lstStyle/>
            <a:p>
              <a:r>
                <a:rPr lang="zh-CN" altLang="en-US" sz="1600" dirty="0" smtClean="0">
                  <a:solidFill>
                    <a:schemeClr val="accent1"/>
                  </a:solidFill>
                  <a:latin typeface="思源黑体 CN Bold" pitchFamily="34" charset="-122"/>
                  <a:ea typeface="思源黑体 CN Bold" pitchFamily="34" charset="-122"/>
                </a:rPr>
                <a:t>二次文献分析</a:t>
              </a:r>
            </a:p>
          </p:txBody>
        </p:sp>
      </p:grpSp>
      <p:grpSp>
        <p:nvGrpSpPr>
          <p:cNvPr id="54" name="组合 53"/>
          <p:cNvGrpSpPr/>
          <p:nvPr/>
        </p:nvGrpSpPr>
        <p:grpSpPr>
          <a:xfrm>
            <a:off x="1934175" y="3456431"/>
            <a:ext cx="2224883" cy="2224883"/>
            <a:chOff x="1769075" y="3951731"/>
            <a:chExt cx="2224883" cy="2224883"/>
          </a:xfrm>
        </p:grpSpPr>
        <p:grpSp>
          <p:nvGrpSpPr>
            <p:cNvPr id="55" name="组合 56"/>
            <p:cNvGrpSpPr/>
            <p:nvPr/>
          </p:nvGrpSpPr>
          <p:grpSpPr>
            <a:xfrm>
              <a:off x="1769075" y="3951731"/>
              <a:ext cx="2224883" cy="2224883"/>
              <a:chOff x="8122422" y="2445351"/>
              <a:chExt cx="1938714" cy="1938714"/>
            </a:xfrm>
          </p:grpSpPr>
          <p:sp>
            <p:nvSpPr>
              <p:cNvPr id="58" name="椭圆 57"/>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8141977" y="2464906"/>
                <a:ext cx="1899604" cy="1899604"/>
              </a:xfrm>
              <a:prstGeom prst="ellipse">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文本框 81"/>
            <p:cNvSpPr txBox="1"/>
            <p:nvPr/>
          </p:nvSpPr>
          <p:spPr>
            <a:xfrm>
              <a:off x="2195288" y="4248255"/>
              <a:ext cx="1415772" cy="338554"/>
            </a:xfrm>
            <a:prstGeom prst="rect">
              <a:avLst/>
            </a:prstGeom>
            <a:noFill/>
          </p:spPr>
          <p:txBody>
            <a:bodyPr wrap="none" rtlCol="0">
              <a:spAutoFit/>
            </a:bodyPr>
            <a:lstStyle/>
            <a:p>
              <a:r>
                <a:rPr lang="zh-CN" altLang="en-US" sz="1600" dirty="0" smtClean="0">
                  <a:solidFill>
                    <a:schemeClr val="accent1"/>
                  </a:solidFill>
                  <a:latin typeface="思源黑体 CN Bold" pitchFamily="34" charset="-122"/>
                  <a:ea typeface="思源黑体 CN Bold" pitchFamily="34" charset="-122"/>
                </a:rPr>
                <a:t>一次文献保障</a:t>
              </a:r>
            </a:p>
          </p:txBody>
        </p:sp>
        <p:sp>
          <p:nvSpPr>
            <p:cNvPr id="57" name="Freeform 15"/>
            <p:cNvSpPr>
              <a:spLocks noChangeAspect="1" noEditPoints="1"/>
            </p:cNvSpPr>
            <p:nvPr/>
          </p:nvSpPr>
          <p:spPr bwMode="black">
            <a:xfrm>
              <a:off x="2325949" y="4733539"/>
              <a:ext cx="1091954" cy="1092926"/>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accent1"/>
            </a:solidFill>
            <a:ln>
              <a:noFill/>
            </a:ln>
            <a:effectLst>
              <a:innerShdw blurRad="63500" dist="50800" dir="18900000">
                <a:prstClr val="black">
                  <a:alpha val="50000"/>
                </a:prstClr>
              </a:innerShdw>
            </a:effectLst>
          </p:spPr>
          <p:txBody>
            <a:bodyPr vert="horz" wrap="square" lIns="82305" tIns="41153" rIns="82305" bIns="41153" numCol="1" anchor="t" anchorCtr="0" compatLnSpc="1">
              <a:prstTxWarp prst="textNoShape">
                <a:avLst/>
              </a:prstTxWarp>
            </a:bodyPr>
            <a:lstStyle/>
            <a:p>
              <a:endParaRPr lang="en-US" sz="1200" dirty="0"/>
            </a:p>
          </p:txBody>
        </p:sp>
      </p:grpSp>
      <p:sp>
        <p:nvSpPr>
          <p:cNvPr id="60" name="矩形 59"/>
          <p:cNvSpPr/>
          <p:nvPr/>
        </p:nvSpPr>
        <p:spPr>
          <a:xfrm>
            <a:off x="6607413" y="4286004"/>
            <a:ext cx="4563181" cy="792781"/>
          </a:xfrm>
          <a:prstGeom prst="rect">
            <a:avLst/>
          </a:prstGeom>
        </p:spPr>
        <p:txBody>
          <a:bodyPr wrap="square">
            <a:spAutoFit/>
          </a:bodyPr>
          <a:lstStyle/>
          <a:p>
            <a:pPr>
              <a:lnSpc>
                <a:spcPct val="150000"/>
              </a:lnSpc>
            </a:pPr>
            <a:r>
              <a:rPr lang="zh-CN" altLang="en-US" sz="1600" dirty="0" smtClean="0">
                <a:solidFill>
                  <a:schemeClr val="tx1">
                    <a:lumMod val="75000"/>
                    <a:lumOff val="25000"/>
                  </a:schemeClr>
                </a:solidFill>
                <a:latin typeface="思源黑体 CN Medium" pitchFamily="34" charset="-122"/>
                <a:ea typeface="思源黑体 CN Medium" pitchFamily="34" charset="-122"/>
                <a:cs typeface="Arial" pitchFamily="34" charset="0"/>
              </a:rPr>
              <a:t>除此之外还能实现对于引文的检索，探寻文章之间的引证关系，并可对相关对象作索引统计。</a:t>
            </a:r>
            <a:endParaRPr lang="zh-CN" altLang="en-US" sz="1600" dirty="0">
              <a:solidFill>
                <a:schemeClr val="tx1">
                  <a:lumMod val="75000"/>
                  <a:lumOff val="25000"/>
                </a:schemeClr>
              </a:solidFill>
              <a:latin typeface="思源黑体 CN Medium" pitchFamily="34" charset="-122"/>
              <a:ea typeface="思源黑体 CN Medium" pitchFamily="34" charset="-122"/>
              <a:cs typeface="Arial" pitchFamily="34" charset="0"/>
            </a:endParaRPr>
          </a:p>
        </p:txBody>
      </p:sp>
      <p:sp>
        <p:nvSpPr>
          <p:cNvPr id="61" name="菱形 60"/>
          <p:cNvSpPr/>
          <p:nvPr/>
        </p:nvSpPr>
        <p:spPr>
          <a:xfrm>
            <a:off x="6092646" y="4511724"/>
            <a:ext cx="341339" cy="341339"/>
          </a:xfrm>
          <a:prstGeom prst="diamond">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607413" y="5314704"/>
            <a:ext cx="4563181" cy="792781"/>
          </a:xfrm>
          <a:prstGeom prst="rect">
            <a:avLst/>
          </a:prstGeom>
        </p:spPr>
        <p:txBody>
          <a:bodyPr wrap="square">
            <a:spAutoFit/>
          </a:bodyPr>
          <a:lstStyle/>
          <a:p>
            <a:pPr>
              <a:lnSpc>
                <a:spcPct val="150000"/>
              </a:lnSpc>
            </a:pPr>
            <a:r>
              <a:rPr lang="zh-CN" altLang="en-US" sz="1600" dirty="0" smtClean="0">
                <a:solidFill>
                  <a:schemeClr val="tx1">
                    <a:lumMod val="75000"/>
                    <a:lumOff val="25000"/>
                  </a:schemeClr>
                </a:solidFill>
                <a:latin typeface="思源黑体 CN Medium" pitchFamily="34" charset="-122"/>
                <a:ea typeface="思源黑体 CN Medium" pitchFamily="34" charset="-122"/>
                <a:cs typeface="Arial" pitchFamily="34" charset="0"/>
              </a:rPr>
              <a:t>通过指标库，显示我国各学科领域的研究成果，同时还对各学科领域的研究绩效做分析评价。</a:t>
            </a:r>
            <a:endParaRPr lang="zh-CN" altLang="en-US" sz="1600" dirty="0">
              <a:solidFill>
                <a:schemeClr val="tx1">
                  <a:lumMod val="75000"/>
                  <a:lumOff val="25000"/>
                </a:schemeClr>
              </a:solidFill>
              <a:latin typeface="思源黑体 CN Medium" pitchFamily="34" charset="-122"/>
              <a:ea typeface="思源黑体 CN Medium" pitchFamily="34" charset="-122"/>
              <a:cs typeface="Arial" pitchFamily="34" charset="0"/>
            </a:endParaRPr>
          </a:p>
        </p:txBody>
      </p:sp>
      <p:sp>
        <p:nvSpPr>
          <p:cNvPr id="63" name="菱形 62"/>
          <p:cNvSpPr/>
          <p:nvPr/>
        </p:nvSpPr>
        <p:spPr>
          <a:xfrm>
            <a:off x="6092646" y="5540424"/>
            <a:ext cx="341339" cy="341339"/>
          </a:xfrm>
          <a:prstGeom prst="diamond">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6276827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anim calcmode="lin" valueType="num">
                                      <p:cBhvr>
                                        <p:cTn id="8" dur="500" fill="hold"/>
                                        <p:tgtEl>
                                          <p:spTgt spid="54"/>
                                        </p:tgtEl>
                                        <p:attrNameLst>
                                          <p:attrName>ppt_x</p:attrName>
                                        </p:attrNameLst>
                                      </p:cBhvr>
                                      <p:tavLst>
                                        <p:tav tm="0">
                                          <p:val>
                                            <p:strVal val="#ppt_x"/>
                                          </p:val>
                                        </p:tav>
                                        <p:tav tm="100000">
                                          <p:val>
                                            <p:strVal val="#ppt_x"/>
                                          </p:val>
                                        </p:tav>
                                      </p:tavLst>
                                    </p:anim>
                                    <p:anim calcmode="lin" valueType="num">
                                      <p:cBhvr>
                                        <p:cTn id="9" dur="5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anim calcmode="lin" valueType="num">
                                      <p:cBhvr>
                                        <p:cTn id="14" dur="500" fill="hold"/>
                                        <p:tgtEl>
                                          <p:spTgt spid="49"/>
                                        </p:tgtEl>
                                        <p:attrNameLst>
                                          <p:attrName>ppt_x</p:attrName>
                                        </p:attrNameLst>
                                      </p:cBhvr>
                                      <p:tavLst>
                                        <p:tav tm="0">
                                          <p:val>
                                            <p:strVal val="#ppt_x"/>
                                          </p:val>
                                        </p:tav>
                                        <p:tav tm="100000">
                                          <p:val>
                                            <p:strVal val="#ppt_x"/>
                                          </p:val>
                                        </p:tav>
                                      </p:tavLst>
                                    </p:anim>
                                    <p:anim calcmode="lin" valueType="num">
                                      <p:cBhvr>
                                        <p:cTn id="15" dur="500" fill="hold"/>
                                        <p:tgtEl>
                                          <p:spTgt spid="4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anim calcmode="lin" valueType="num">
                                      <p:cBhvr>
                                        <p:cTn id="20" dur="500" fill="hold"/>
                                        <p:tgtEl>
                                          <p:spTgt spid="44"/>
                                        </p:tgtEl>
                                        <p:attrNameLst>
                                          <p:attrName>ppt_x</p:attrName>
                                        </p:attrNameLst>
                                      </p:cBhvr>
                                      <p:tavLst>
                                        <p:tav tm="0">
                                          <p:val>
                                            <p:strVal val="#ppt_x"/>
                                          </p:val>
                                        </p:tav>
                                        <p:tav tm="100000">
                                          <p:val>
                                            <p:strVal val="#ppt_x"/>
                                          </p:val>
                                        </p:tav>
                                      </p:tavLst>
                                    </p:anim>
                                    <p:anim calcmode="lin" valueType="num">
                                      <p:cBhvr>
                                        <p:cTn id="21" dur="500" fill="hold"/>
                                        <p:tgtEl>
                                          <p:spTgt spid="4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anim calcmode="lin" valueType="num">
                                      <p:cBhvr>
                                        <p:cTn id="26" dur="500" fill="hold"/>
                                        <p:tgtEl>
                                          <p:spTgt spid="39"/>
                                        </p:tgtEl>
                                        <p:attrNameLst>
                                          <p:attrName>ppt_x</p:attrName>
                                        </p:attrNameLst>
                                      </p:cBhvr>
                                      <p:tavLst>
                                        <p:tav tm="0">
                                          <p:val>
                                            <p:strVal val="#ppt_x"/>
                                          </p:val>
                                        </p:tav>
                                        <p:tav tm="100000">
                                          <p:val>
                                            <p:strVal val="#ppt_x"/>
                                          </p:val>
                                        </p:tav>
                                      </p:tavLst>
                                    </p:anim>
                                    <p:anim calcmode="lin" valueType="num">
                                      <p:cBhvr>
                                        <p:cTn id="2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t="3618"/>
          <a:stretch>
            <a:fillRect/>
          </a:stretch>
        </p:blipFill>
        <p:spPr>
          <a:xfrm>
            <a:off x="2877312" y="1475232"/>
            <a:ext cx="6473952" cy="3897668"/>
          </a:xfrm>
          <a:prstGeom prst="rect">
            <a:avLst/>
          </a:prstGeom>
          <a:noFill/>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4" name="矩形 1273"/>
          <p:cNvSpPr/>
          <p:nvPr/>
        </p:nvSpPr>
        <p:spPr>
          <a:xfrm>
            <a:off x="8824342" y="2236979"/>
            <a:ext cx="399034" cy="214122"/>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6" name="矩形 1285"/>
          <p:cNvSpPr/>
          <p:nvPr/>
        </p:nvSpPr>
        <p:spPr>
          <a:xfrm>
            <a:off x="2770803" y="5683052"/>
            <a:ext cx="6738957" cy="792396"/>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在</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以后的使用过程中对功能操作不太了解的，可以点击主页的右上方帮助</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按钮或者关注我们</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的订阅</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号 ，</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来获取相关的指导</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endPar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endParaRPr>
          </a:p>
        </p:txBody>
      </p:sp>
      <p:sp>
        <p:nvSpPr>
          <p:cNvPr id="18"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帮助提示</a:t>
            </a:r>
            <a:endParaRPr lang="en-US" altLang="zh-CN" sz="3200" b="0" dirty="0">
              <a:solidFill>
                <a:schemeClr val="bg1"/>
              </a:solidFill>
              <a:latin typeface="思源黑体 CN Bold" pitchFamily="34" charset="-122"/>
              <a:ea typeface="思源黑体 CN Bold" pitchFamily="34" charset="-122"/>
            </a:endParaRPr>
          </a:p>
        </p:txBody>
      </p:sp>
      <p:sp>
        <p:nvSpPr>
          <p:cNvPr id="15" name="矩形 14"/>
          <p:cNvSpPr/>
          <p:nvPr/>
        </p:nvSpPr>
        <p:spPr>
          <a:xfrm>
            <a:off x="1885950" y="5624203"/>
            <a:ext cx="8420100" cy="6438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descr="适用于2.5米以外远距离扫码"/>
          <p:cNvPicPr>
            <a:picLocks noChangeAspect="1" noChangeArrowheads="1"/>
          </p:cNvPicPr>
          <p:nvPr/>
        </p:nvPicPr>
        <p:blipFill>
          <a:blip r:embed="rId3" cstate="print"/>
          <a:srcRect l="5271" t="5554" r="5050" b="4468"/>
          <a:stretch>
            <a:fillRect/>
          </a:stretch>
        </p:blipFill>
        <p:spPr>
          <a:xfrm>
            <a:off x="3206496" y="3098654"/>
            <a:ext cx="2072640" cy="2107329"/>
          </a:xfrm>
          <a:prstGeom prst="rect">
            <a:avLst/>
          </a:prstGeom>
          <a:noFill/>
          <a:effectLst>
            <a:innerShdw blurRad="63500" dist="50800" dir="18900000">
              <a:prstClr val="black">
                <a:alpha val="50000"/>
              </a:prstClr>
            </a:innerShdw>
          </a:effectLst>
        </p:spPr>
      </p:pic>
      <p:sp>
        <p:nvSpPr>
          <p:cNvPr id="13" name="椭圆 12"/>
          <p:cNvSpPr/>
          <p:nvPr/>
        </p:nvSpPr>
        <p:spPr>
          <a:xfrm>
            <a:off x="1426761" y="1356560"/>
            <a:ext cx="5558590" cy="5558590"/>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703209" y="1267326"/>
            <a:ext cx="4415895" cy="4415895"/>
          </a:xfrm>
          <a:prstGeom prst="ellipse">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Picture 4" descr="C:\Users\lisaige\Desktop\美化PPT\圈-01-01-01.png"/>
          <p:cNvPicPr>
            <a:picLocks noChangeAspect="1" noChangeArrowheads="1"/>
          </p:cNvPicPr>
          <p:nvPr/>
        </p:nvPicPr>
        <p:blipFill>
          <a:blip r:embed="rId4" cstate="print">
            <a:duotone>
              <a:prstClr val="black"/>
              <a:schemeClr val="bg1">
                <a:lumMod val="75000"/>
                <a:tint val="45000"/>
                <a:satMod val="400000"/>
              </a:schemeClr>
            </a:duotone>
          </a:blip>
          <a:srcRect/>
          <a:stretch>
            <a:fillRect/>
          </a:stretch>
        </p:blipFill>
        <p:spPr bwMode="auto">
          <a:xfrm rot="900000">
            <a:off x="5624167" y="5222712"/>
            <a:ext cx="1614117" cy="1451129"/>
          </a:xfrm>
          <a:prstGeom prst="rect">
            <a:avLst/>
          </a:prstGeom>
          <a:noFill/>
        </p:spPr>
      </p:pic>
      <p:pic>
        <p:nvPicPr>
          <p:cNvPr id="20" name="Picture 4" descr="C:\Users\lisaige\Desktop\美化PPT\圈-01-01-01.png"/>
          <p:cNvPicPr>
            <a:picLocks noChangeAspect="1" noChangeArrowheads="1"/>
          </p:cNvPicPr>
          <p:nvPr/>
        </p:nvPicPr>
        <p:blipFill>
          <a:blip r:embed="rId5" cstate="print">
            <a:duotone>
              <a:prstClr val="black"/>
              <a:schemeClr val="bg1">
                <a:lumMod val="75000"/>
                <a:tint val="45000"/>
                <a:satMod val="400000"/>
              </a:schemeClr>
            </a:duotone>
          </a:blip>
          <a:srcRect/>
          <a:stretch>
            <a:fillRect/>
          </a:stretch>
        </p:blipFill>
        <p:spPr bwMode="auto">
          <a:xfrm rot="900000">
            <a:off x="8201194" y="5058734"/>
            <a:ext cx="1546619" cy="1390447"/>
          </a:xfrm>
          <a:prstGeom prst="rect">
            <a:avLst/>
          </a:prstGeom>
          <a:noFill/>
        </p:spPr>
      </p:pic>
      <p:pic>
        <p:nvPicPr>
          <p:cNvPr id="10" name="Picture 4" descr="C:\Users\lisaige\Desktop\美化PPT\圈-01-01-01.png"/>
          <p:cNvPicPr>
            <a:picLocks noChangeAspect="1" noChangeArrowheads="1"/>
          </p:cNvPicPr>
          <p:nvPr/>
        </p:nvPicPr>
        <p:blipFill>
          <a:blip r:embed="rId6" cstate="print">
            <a:duotone>
              <a:prstClr val="black"/>
              <a:schemeClr val="bg1">
                <a:lumMod val="75000"/>
                <a:tint val="45000"/>
                <a:satMod val="400000"/>
              </a:schemeClr>
            </a:duotone>
          </a:blip>
          <a:srcRect/>
          <a:stretch>
            <a:fillRect/>
          </a:stretch>
        </p:blipFill>
        <p:spPr bwMode="auto">
          <a:xfrm rot="900000">
            <a:off x="388240" y="1633407"/>
            <a:ext cx="6385553" cy="5589589"/>
          </a:xfrm>
          <a:prstGeom prst="rect">
            <a:avLst/>
          </a:prstGeom>
          <a:noFill/>
        </p:spPr>
      </p:pic>
      <p:pic>
        <p:nvPicPr>
          <p:cNvPr id="12" name="Picture 4" descr="C:\Users\lisaige\Desktop\美化PPT\圈-01-01-01.png"/>
          <p:cNvPicPr>
            <a:picLocks noChangeAspect="1" noChangeArrowheads="1"/>
          </p:cNvPicPr>
          <p:nvPr/>
        </p:nvPicPr>
        <p:blipFill>
          <a:blip r:embed="rId6" cstate="print">
            <a:duotone>
              <a:prstClr val="black"/>
              <a:schemeClr val="bg1">
                <a:lumMod val="75000"/>
                <a:tint val="45000"/>
                <a:satMod val="400000"/>
              </a:schemeClr>
            </a:duotone>
          </a:blip>
          <a:srcRect/>
          <a:stretch>
            <a:fillRect/>
          </a:stretch>
        </p:blipFill>
        <p:spPr bwMode="auto">
          <a:xfrm rot="900000">
            <a:off x="6124629" y="1533962"/>
            <a:ext cx="4696409" cy="4222184"/>
          </a:xfrm>
          <a:prstGeom prst="rect">
            <a:avLst/>
          </a:prstGeom>
          <a:noFill/>
        </p:spPr>
      </p:pic>
      <p:sp>
        <p:nvSpPr>
          <p:cNvPr id="28" name="文本框 5"/>
          <p:cNvSpPr txBox="1"/>
          <p:nvPr/>
        </p:nvSpPr>
        <p:spPr>
          <a:xfrm>
            <a:off x="901886" y="360148"/>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联系我们</a:t>
            </a:r>
            <a:endParaRPr lang="en-US" altLang="zh-CN" sz="3200" b="0" dirty="0">
              <a:solidFill>
                <a:schemeClr val="bg1"/>
              </a:solidFill>
              <a:latin typeface="思源黑体 CN Bold" pitchFamily="34" charset="-122"/>
              <a:ea typeface="思源黑体 CN Bold" pitchFamily="34" charset="-122"/>
            </a:endParaRPr>
          </a:p>
        </p:txBody>
      </p:sp>
      <p:grpSp>
        <p:nvGrpSpPr>
          <p:cNvPr id="7" name="组合 13"/>
          <p:cNvGrpSpPr/>
          <p:nvPr/>
        </p:nvGrpSpPr>
        <p:grpSpPr>
          <a:xfrm>
            <a:off x="7056348" y="3066650"/>
            <a:ext cx="3538039" cy="746636"/>
            <a:chOff x="1970270" y="2841966"/>
            <a:chExt cx="2520000" cy="546181"/>
          </a:xfrm>
        </p:grpSpPr>
        <p:sp>
          <p:nvSpPr>
            <p:cNvPr id="21" name="矩形 20"/>
            <p:cNvSpPr/>
            <p:nvPr/>
          </p:nvSpPr>
          <p:spPr>
            <a:xfrm>
              <a:off x="2339658" y="2841966"/>
              <a:ext cx="1904988" cy="285823"/>
            </a:xfrm>
            <a:prstGeom prst="rect">
              <a:avLst/>
            </a:prstGeom>
          </p:spPr>
          <p:txBody>
            <a:bodyPr wrap="none">
              <a:spAutoFit/>
            </a:bodyPr>
            <a:lstStyle/>
            <a:p>
              <a:pPr algn="ctr"/>
              <a:r>
                <a:rPr lang="zh-CN" altLang="en-US" dirty="0" smtClean="0">
                  <a:solidFill>
                    <a:schemeClr val="accent1"/>
                  </a:solidFill>
                  <a:effectLst>
                    <a:innerShdw blurRad="63500" dist="50800" dir="18900000">
                      <a:prstClr val="black">
                        <a:alpha val="50000"/>
                      </a:prstClr>
                    </a:innerShdw>
                  </a:effectLst>
                  <a:latin typeface="思源黑体 CN Bold" pitchFamily="34" charset="-122"/>
                  <a:ea typeface="思源黑体 CN Bold" pitchFamily="34" charset="-122"/>
                  <a:cs typeface="Arial" pitchFamily="34" charset="0"/>
                </a:rPr>
                <a:t>重庆维普资讯有限公司</a:t>
              </a:r>
              <a:endParaRPr lang="zh-CN" altLang="en-US" dirty="0">
                <a:solidFill>
                  <a:schemeClr val="accent1"/>
                </a:solidFill>
                <a:effectLst>
                  <a:innerShdw blurRad="63500" dist="50800" dir="18900000">
                    <a:prstClr val="black">
                      <a:alpha val="50000"/>
                    </a:prstClr>
                  </a:innerShdw>
                </a:effectLst>
                <a:latin typeface="思源黑体 CN Bold" pitchFamily="34" charset="-122"/>
                <a:ea typeface="思源黑体 CN Bold" pitchFamily="34" charset="-122"/>
              </a:endParaRPr>
            </a:p>
          </p:txBody>
        </p:sp>
        <p:sp>
          <p:nvSpPr>
            <p:cNvPr id="22" name="矩形 21"/>
            <p:cNvSpPr/>
            <p:nvPr/>
          </p:nvSpPr>
          <p:spPr>
            <a:xfrm>
              <a:off x="1970270" y="3111171"/>
              <a:ext cx="2520000" cy="276976"/>
            </a:xfrm>
            <a:prstGeom prst="rect">
              <a:avLst/>
            </a:prstGeom>
          </p:spPr>
          <p:txBody>
            <a:bodyPr wrap="square">
              <a:spAutoFit/>
            </a:bodyPr>
            <a:lstStyle/>
            <a:p>
              <a:pPr algn="ctr">
                <a:lnSpc>
                  <a:spcPct val="150000"/>
                </a:lnSpc>
              </a:pPr>
              <a:r>
                <a:rPr lang="zh-CN" altLang="en-US" sz="1400" dirty="0" smtClean="0">
                  <a:solidFill>
                    <a:schemeClr val="tx1">
                      <a:lumMod val="75000"/>
                      <a:lumOff val="25000"/>
                    </a:schemeClr>
                  </a:solidFill>
                  <a:latin typeface="思源黑体 CN Medium" pitchFamily="34" charset="-122"/>
                  <a:ea typeface="思源黑体 CN Medium" pitchFamily="34" charset="-122"/>
                  <a:cs typeface="Arial" pitchFamily="34" charset="0"/>
                </a:rPr>
                <a:t>      技术服务热线：</a:t>
              </a:r>
              <a:r>
                <a:rPr lang="en-US" altLang="zh-CN" sz="1400" dirty="0" smtClean="0">
                  <a:solidFill>
                    <a:schemeClr val="tx1">
                      <a:lumMod val="75000"/>
                      <a:lumOff val="25000"/>
                    </a:schemeClr>
                  </a:solidFill>
                  <a:latin typeface="思源黑体 CN Medium" pitchFamily="34" charset="-122"/>
                  <a:ea typeface="思源黑体 CN Medium" pitchFamily="34" charset="-122"/>
                  <a:cs typeface="Arial" pitchFamily="34" charset="0"/>
                </a:rPr>
                <a:t>400-638-5550</a:t>
              </a:r>
              <a:endParaRPr lang="zh-CN" altLang="en-US" sz="1400" dirty="0">
                <a:solidFill>
                  <a:schemeClr val="tx1">
                    <a:lumMod val="75000"/>
                    <a:lumOff val="25000"/>
                  </a:schemeClr>
                </a:solidFill>
                <a:latin typeface="思源黑体 CN Medium" pitchFamily="34" charset="-122"/>
                <a:ea typeface="思源黑体 CN Medium" pitchFamily="34" charset="-122"/>
                <a:cs typeface="Arial" pitchFamily="34" charset="0"/>
              </a:endParaRPr>
            </a:p>
          </p:txBody>
        </p:sp>
      </p:grpSp>
    </p:spTree>
    <p:extLst>
      <p:ext uri="{BB962C8B-B14F-4D97-AF65-F5344CB8AC3E}">
        <p14:creationId xmlns:p14="http://schemas.microsoft.com/office/powerpoint/2010/main" xmlns="" val="3481842645"/>
      </p:ext>
    </p:extLst>
  </p:cSld>
  <p:clrMapOvr>
    <a:masterClrMapping/>
  </p:clrMapOvr>
  <p:transition spd="med">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1"/>
            <a:ext cx="12192000" cy="6858000"/>
            <a:chOff x="0" y="0"/>
            <a:chExt cx="13713780" cy="7822343"/>
          </a:xfrm>
        </p:grpSpPr>
        <p:sp>
          <p:nvSpPr>
            <p:cNvPr id="23" name="菱形 22"/>
            <p:cNvSpPr/>
            <p:nvPr/>
          </p:nvSpPr>
          <p:spPr>
            <a:xfrm>
              <a:off x="0"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菱形 23"/>
            <p:cNvSpPr/>
            <p:nvPr/>
          </p:nvSpPr>
          <p:spPr>
            <a:xfrm>
              <a:off x="1524317"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菱形 24"/>
            <p:cNvSpPr/>
            <p:nvPr/>
          </p:nvSpPr>
          <p:spPr>
            <a:xfrm>
              <a:off x="3048635"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菱形 25"/>
            <p:cNvSpPr/>
            <p:nvPr/>
          </p:nvSpPr>
          <p:spPr>
            <a:xfrm>
              <a:off x="4572952"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菱形 26"/>
            <p:cNvSpPr/>
            <p:nvPr/>
          </p:nvSpPr>
          <p:spPr>
            <a:xfrm>
              <a:off x="6097269"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菱形 27"/>
            <p:cNvSpPr/>
            <p:nvPr/>
          </p:nvSpPr>
          <p:spPr>
            <a:xfrm>
              <a:off x="7621586"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菱形 28"/>
            <p:cNvSpPr/>
            <p:nvPr/>
          </p:nvSpPr>
          <p:spPr>
            <a:xfrm>
              <a:off x="9145904"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菱形 29"/>
            <p:cNvSpPr/>
            <p:nvPr/>
          </p:nvSpPr>
          <p:spPr>
            <a:xfrm>
              <a:off x="10670220"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菱形 31"/>
            <p:cNvSpPr/>
            <p:nvPr/>
          </p:nvSpPr>
          <p:spPr>
            <a:xfrm>
              <a:off x="0"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菱形 32"/>
            <p:cNvSpPr/>
            <p:nvPr/>
          </p:nvSpPr>
          <p:spPr>
            <a:xfrm>
              <a:off x="1524317"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菱形 33"/>
            <p:cNvSpPr/>
            <p:nvPr/>
          </p:nvSpPr>
          <p:spPr>
            <a:xfrm>
              <a:off x="3048635"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菱形 34"/>
            <p:cNvSpPr/>
            <p:nvPr/>
          </p:nvSpPr>
          <p:spPr>
            <a:xfrm>
              <a:off x="4572952"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菱形 35"/>
            <p:cNvSpPr/>
            <p:nvPr/>
          </p:nvSpPr>
          <p:spPr>
            <a:xfrm>
              <a:off x="6097269"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菱形 36"/>
            <p:cNvSpPr/>
            <p:nvPr/>
          </p:nvSpPr>
          <p:spPr>
            <a:xfrm>
              <a:off x="7621586"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菱形 37"/>
            <p:cNvSpPr/>
            <p:nvPr/>
          </p:nvSpPr>
          <p:spPr>
            <a:xfrm>
              <a:off x="9145904"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菱形 38"/>
            <p:cNvSpPr/>
            <p:nvPr/>
          </p:nvSpPr>
          <p:spPr>
            <a:xfrm>
              <a:off x="10670220"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菱形 40"/>
            <p:cNvSpPr/>
            <p:nvPr/>
          </p:nvSpPr>
          <p:spPr>
            <a:xfrm>
              <a:off x="0"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菱形 41"/>
            <p:cNvSpPr/>
            <p:nvPr/>
          </p:nvSpPr>
          <p:spPr>
            <a:xfrm>
              <a:off x="1524317"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菱形 42"/>
            <p:cNvSpPr/>
            <p:nvPr/>
          </p:nvSpPr>
          <p:spPr>
            <a:xfrm>
              <a:off x="3048635"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菱形 43"/>
            <p:cNvSpPr/>
            <p:nvPr/>
          </p:nvSpPr>
          <p:spPr>
            <a:xfrm>
              <a:off x="4572952"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菱形 44"/>
            <p:cNvSpPr/>
            <p:nvPr/>
          </p:nvSpPr>
          <p:spPr>
            <a:xfrm>
              <a:off x="6097269"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菱形 45"/>
            <p:cNvSpPr/>
            <p:nvPr/>
          </p:nvSpPr>
          <p:spPr>
            <a:xfrm>
              <a:off x="7621586"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菱形 46"/>
            <p:cNvSpPr/>
            <p:nvPr/>
          </p:nvSpPr>
          <p:spPr>
            <a:xfrm>
              <a:off x="9145904"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菱形 47"/>
            <p:cNvSpPr/>
            <p:nvPr/>
          </p:nvSpPr>
          <p:spPr>
            <a:xfrm>
              <a:off x="10670220"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菱形 12"/>
            <p:cNvSpPr/>
            <p:nvPr/>
          </p:nvSpPr>
          <p:spPr>
            <a:xfrm>
              <a:off x="0"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菱形 13"/>
            <p:cNvSpPr/>
            <p:nvPr/>
          </p:nvSpPr>
          <p:spPr>
            <a:xfrm>
              <a:off x="1524317"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菱形 14"/>
            <p:cNvSpPr/>
            <p:nvPr/>
          </p:nvSpPr>
          <p:spPr>
            <a:xfrm>
              <a:off x="3048635"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菱形 15"/>
            <p:cNvSpPr/>
            <p:nvPr/>
          </p:nvSpPr>
          <p:spPr>
            <a:xfrm>
              <a:off x="4572952"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菱形 16"/>
            <p:cNvSpPr/>
            <p:nvPr/>
          </p:nvSpPr>
          <p:spPr>
            <a:xfrm>
              <a:off x="6097269"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菱形 17"/>
            <p:cNvSpPr/>
            <p:nvPr/>
          </p:nvSpPr>
          <p:spPr>
            <a:xfrm>
              <a:off x="7621586"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菱形 18"/>
            <p:cNvSpPr/>
            <p:nvPr/>
          </p:nvSpPr>
          <p:spPr>
            <a:xfrm>
              <a:off x="9145904"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菱形 19"/>
            <p:cNvSpPr/>
            <p:nvPr/>
          </p:nvSpPr>
          <p:spPr>
            <a:xfrm>
              <a:off x="10670220"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菱形 49"/>
            <p:cNvSpPr/>
            <p:nvPr/>
          </p:nvSpPr>
          <p:spPr>
            <a:xfrm>
              <a:off x="0"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菱形 50"/>
            <p:cNvSpPr/>
            <p:nvPr/>
          </p:nvSpPr>
          <p:spPr>
            <a:xfrm>
              <a:off x="1524317"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菱形 51"/>
            <p:cNvSpPr/>
            <p:nvPr/>
          </p:nvSpPr>
          <p:spPr>
            <a:xfrm>
              <a:off x="3048635"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菱形 52"/>
            <p:cNvSpPr/>
            <p:nvPr/>
          </p:nvSpPr>
          <p:spPr>
            <a:xfrm>
              <a:off x="4572952"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菱形 53"/>
            <p:cNvSpPr/>
            <p:nvPr/>
          </p:nvSpPr>
          <p:spPr>
            <a:xfrm>
              <a:off x="6097269"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菱形 54"/>
            <p:cNvSpPr/>
            <p:nvPr/>
          </p:nvSpPr>
          <p:spPr>
            <a:xfrm>
              <a:off x="7621586"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菱形 55"/>
            <p:cNvSpPr/>
            <p:nvPr/>
          </p:nvSpPr>
          <p:spPr>
            <a:xfrm>
              <a:off x="9145904"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菱形 56"/>
            <p:cNvSpPr/>
            <p:nvPr/>
          </p:nvSpPr>
          <p:spPr>
            <a:xfrm>
              <a:off x="10670220"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菱形 57"/>
            <p:cNvSpPr/>
            <p:nvPr/>
          </p:nvSpPr>
          <p:spPr>
            <a:xfrm>
              <a:off x="12192000" y="156485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菱形 58"/>
            <p:cNvSpPr/>
            <p:nvPr/>
          </p:nvSpPr>
          <p:spPr>
            <a:xfrm>
              <a:off x="12192000" y="3130244"/>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菱形 59"/>
            <p:cNvSpPr/>
            <p:nvPr/>
          </p:nvSpPr>
          <p:spPr>
            <a:xfrm>
              <a:off x="12192000" y="4716833"/>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菱形 60"/>
            <p:cNvSpPr/>
            <p:nvPr/>
          </p:nvSpPr>
          <p:spPr>
            <a:xfrm>
              <a:off x="12192000" y="0"/>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菱形 61"/>
            <p:cNvSpPr/>
            <p:nvPr/>
          </p:nvSpPr>
          <p:spPr>
            <a:xfrm>
              <a:off x="12192000" y="6269588"/>
              <a:ext cx="1521780" cy="1552755"/>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 name="矩形 10"/>
          <p:cNvSpPr/>
          <p:nvPr/>
        </p:nvSpPr>
        <p:spPr>
          <a:xfrm>
            <a:off x="0" y="2665185"/>
            <a:ext cx="12192000" cy="14768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 name="组合 2"/>
          <p:cNvGrpSpPr/>
          <p:nvPr/>
        </p:nvGrpSpPr>
        <p:grpSpPr>
          <a:xfrm>
            <a:off x="4461164" y="1768773"/>
            <a:ext cx="3269672" cy="3269672"/>
            <a:chOff x="4293177" y="800101"/>
            <a:chExt cx="3605645" cy="3605645"/>
          </a:xfrm>
        </p:grpSpPr>
        <p:sp>
          <p:nvSpPr>
            <p:cNvPr id="2" name="椭圆 1"/>
            <p:cNvSpPr/>
            <p:nvPr/>
          </p:nvSpPr>
          <p:spPr>
            <a:xfrm>
              <a:off x="4293177" y="800101"/>
              <a:ext cx="3605645" cy="3605645"/>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a:off x="4311881" y="818805"/>
              <a:ext cx="3568237" cy="3568237"/>
            </a:xfrm>
            <a:prstGeom prst="ellipse">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文本框 5"/>
          <p:cNvSpPr txBox="1"/>
          <p:nvPr/>
        </p:nvSpPr>
        <p:spPr>
          <a:xfrm>
            <a:off x="4492830" y="2902755"/>
            <a:ext cx="3238006" cy="1015663"/>
          </a:xfrm>
          <a:prstGeom prst="rect">
            <a:avLst/>
          </a:prstGeom>
          <a:noFill/>
        </p:spPr>
        <p:txBody>
          <a:bodyPr wrap="square" rtlCol="0">
            <a:spAutoFit/>
          </a:bodyPr>
          <a:lstStyle/>
          <a:p>
            <a:pPr algn="dist"/>
            <a:r>
              <a:rPr lang="en-US" altLang="zh-CN" sz="6000" dirty="0" smtClean="0">
                <a:solidFill>
                  <a:schemeClr val="accent1"/>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rPr>
              <a:t>THANKS!</a:t>
            </a:r>
            <a:endParaRPr lang="zh-CN" altLang="en-US" sz="6000" dirty="0">
              <a:solidFill>
                <a:schemeClr val="accent1"/>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endParaRPr>
          </a:p>
        </p:txBody>
      </p:sp>
    </p:spTree>
    <p:extLst>
      <p:ext uri="{BB962C8B-B14F-4D97-AF65-F5344CB8AC3E}">
        <p14:creationId xmlns="" xmlns:p14="http://schemas.microsoft.com/office/powerpoint/2010/main" val="268003992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99644" y="1543868"/>
            <a:ext cx="3366627" cy="3770263"/>
          </a:xfrm>
          <a:prstGeom prst="rect">
            <a:avLst/>
          </a:prstGeom>
          <a:noFill/>
        </p:spPr>
        <p:txBody>
          <a:bodyPr wrap="none" rtlCol="0">
            <a:spAutoFit/>
          </a:bodyPr>
          <a:lstStyle/>
          <a:p>
            <a:r>
              <a:rPr lang="en-US" altLang="zh-CN" sz="23900" dirty="0" smtClean="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rPr>
              <a:t>02</a:t>
            </a:r>
            <a:endParaRPr lang="zh-CN" altLang="en-US" sz="23900" dirty="0">
              <a:ln w="28575">
                <a:solidFill>
                  <a:schemeClr val="bg1"/>
                </a:solidFill>
              </a:ln>
              <a:solidFill>
                <a:schemeClr val="accent1"/>
              </a:solidFill>
              <a:effectLst>
                <a:innerShdw blurRad="63500" dist="50800" dir="18900000">
                  <a:prstClr val="black">
                    <a:alpha val="50000"/>
                  </a:prstClr>
                </a:innerShdw>
              </a:effectLst>
              <a:latin typeface="Impact" panose="020B0806030902050204" pitchFamily="34" charset="0"/>
            </a:endParaRPr>
          </a:p>
        </p:txBody>
      </p:sp>
      <p:grpSp>
        <p:nvGrpSpPr>
          <p:cNvPr id="7" name="组合 6"/>
          <p:cNvGrpSpPr/>
          <p:nvPr/>
        </p:nvGrpSpPr>
        <p:grpSpPr>
          <a:xfrm>
            <a:off x="-729392" y="465985"/>
            <a:ext cx="5461053" cy="4483094"/>
            <a:chOff x="502393" y="801721"/>
            <a:chExt cx="2142968" cy="1759208"/>
          </a:xfrm>
        </p:grpSpPr>
        <p:sp>
          <p:nvSpPr>
            <p:cNvPr id="11" name="椭圆 10"/>
            <p:cNvSpPr/>
            <p:nvPr/>
          </p:nvSpPr>
          <p:spPr>
            <a:xfrm rot="18931689">
              <a:off x="502393" y="1367343"/>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 name="直角三角形 11"/>
            <p:cNvSpPr/>
            <p:nvPr/>
          </p:nvSpPr>
          <p:spPr>
            <a:xfrm rot="5400000">
              <a:off x="809873" y="801721"/>
              <a:ext cx="1759208" cy="17592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4847769" y="2607835"/>
            <a:ext cx="3570208" cy="769441"/>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4400" b="0" dirty="0" smtClean="0">
                <a:effectLst>
                  <a:innerShdw blurRad="63500" dist="50800" dir="18900000">
                    <a:prstClr val="black">
                      <a:alpha val="50000"/>
                    </a:prstClr>
                  </a:innerShdw>
                </a:effectLst>
                <a:latin typeface="思源黑体 CN Bold" pitchFamily="34" charset="-122"/>
                <a:ea typeface="思源黑体 CN Bold" pitchFamily="34" charset="-122"/>
              </a:rPr>
              <a:t>期刊文献检索</a:t>
            </a:r>
            <a:endParaRPr lang="en-US" altLang="zh-CN" sz="4400" b="0" dirty="0">
              <a:effectLst>
                <a:innerShdw blurRad="63500" dist="50800" dir="18900000">
                  <a:prstClr val="black">
                    <a:alpha val="50000"/>
                  </a:prstClr>
                </a:innerShdw>
              </a:effectLst>
              <a:latin typeface="思源黑体 CN Bold" pitchFamily="34" charset="-122"/>
              <a:ea typeface="思源黑体 CN Bold" pitchFamily="34" charset="-122"/>
            </a:endParaRPr>
          </a:p>
        </p:txBody>
      </p:sp>
      <p:cxnSp>
        <p:nvCxnSpPr>
          <p:cNvPr id="13" name="直接连接符 12"/>
          <p:cNvCxnSpPr/>
          <p:nvPr/>
        </p:nvCxnSpPr>
        <p:spPr>
          <a:xfrm>
            <a:off x="4847769" y="3377276"/>
            <a:ext cx="644434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847769" y="3464362"/>
            <a:ext cx="2772229"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902700" y="3524553"/>
            <a:ext cx="2446619" cy="671081"/>
          </a:xfrm>
          <a:prstGeom prst="rect">
            <a:avLst/>
          </a:prstGeom>
        </p:spPr>
        <p:txBody>
          <a:bodyPr wrap="square">
            <a:spAutoFit/>
          </a:bodyPr>
          <a:lstStyle/>
          <a:p>
            <a:pPr algn="r">
              <a:lnSpc>
                <a:spcPct val="150000"/>
              </a:lnSpc>
            </a:pPr>
            <a:r>
              <a:rPr lang="zh-CN" altLang="en-US" sz="2800" dirty="0" smtClean="0">
                <a:solidFill>
                  <a:srgbClr val="029BD7"/>
                </a:solidFill>
                <a:latin typeface="思源黑体 CN Medium" pitchFamily="34" charset="-122"/>
                <a:ea typeface="思源黑体 CN Medium" pitchFamily="34" charset="-122"/>
                <a:cs typeface="Arial" pitchFamily="34" charset="0"/>
              </a:rPr>
              <a:t>模块介绍</a:t>
            </a:r>
            <a:endParaRPr lang="zh-CN" altLang="en-US" sz="2800" dirty="0">
              <a:solidFill>
                <a:srgbClr val="029BD7"/>
              </a:solidFill>
              <a:latin typeface="思源黑体 CN Medium" pitchFamily="34" charset="-122"/>
              <a:ea typeface="思源黑体 CN Medium" pitchFamily="34" charset="-122"/>
              <a:cs typeface="Arial" pitchFamily="34" charset="0"/>
            </a:endParaRPr>
          </a:p>
        </p:txBody>
      </p:sp>
    </p:spTree>
    <p:extLst>
      <p:ext uri="{BB962C8B-B14F-4D97-AF65-F5344CB8AC3E}">
        <p14:creationId xmlns="" xmlns:p14="http://schemas.microsoft.com/office/powerpoint/2010/main" val="396105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QQ截图20150318153014"/>
          <p:cNvPicPr>
            <a:picLocks noChangeAspect="1" noChangeArrowheads="1"/>
          </p:cNvPicPr>
          <p:nvPr/>
        </p:nvPicPr>
        <p:blipFill>
          <a:blip r:embed="rId3" cstate="print"/>
          <a:srcRect l="19612" t="10625"/>
          <a:stretch>
            <a:fillRect/>
          </a:stretch>
        </p:blipFill>
        <p:spPr bwMode="auto">
          <a:xfrm>
            <a:off x="4412202" y="1713390"/>
            <a:ext cx="6797384" cy="44713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901886" y="360148"/>
            <a:ext cx="2646878"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期刊文献检索</a:t>
            </a:r>
            <a:endParaRPr lang="en-US" altLang="zh-CN" sz="3200" b="0" dirty="0">
              <a:solidFill>
                <a:schemeClr val="bg1"/>
              </a:solidFill>
              <a:latin typeface="思源黑体 CN Bold" pitchFamily="34" charset="-122"/>
              <a:ea typeface="思源黑体 CN Bold" pitchFamily="34" charset="-122"/>
            </a:endParaRPr>
          </a:p>
        </p:txBody>
      </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4584674" y="2024109"/>
            <a:ext cx="4323148" cy="533618"/>
            <a:chOff x="4584674" y="2024109"/>
            <a:chExt cx="4323148" cy="533618"/>
          </a:xfrm>
        </p:grpSpPr>
        <p:sp>
          <p:nvSpPr>
            <p:cNvPr id="1274" name="矩形 1273"/>
            <p:cNvSpPr/>
            <p:nvPr/>
          </p:nvSpPr>
          <p:spPr>
            <a:xfrm>
              <a:off x="4584674" y="2181165"/>
              <a:ext cx="3875745" cy="215806"/>
            </a:xfrm>
            <a:prstGeom prst="rect">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230"/>
            <p:cNvGrpSpPr/>
            <p:nvPr/>
          </p:nvGrpSpPr>
          <p:grpSpPr>
            <a:xfrm>
              <a:off x="8376008" y="2024109"/>
              <a:ext cx="531814" cy="533618"/>
              <a:chOff x="3612390" y="2447763"/>
              <a:chExt cx="835660" cy="835660"/>
            </a:xfrm>
          </p:grpSpPr>
          <p:grpSp>
            <p:nvGrpSpPr>
              <p:cNvPr id="12" name="组合 1226"/>
              <p:cNvGrpSpPr/>
              <p:nvPr/>
            </p:nvGrpSpPr>
            <p:grpSpPr>
              <a:xfrm>
                <a:off x="3612390" y="2447763"/>
                <a:ext cx="835660" cy="835660"/>
                <a:chOff x="8122422" y="2445351"/>
                <a:chExt cx="1938714" cy="1938714"/>
              </a:xfrm>
            </p:grpSpPr>
            <p:sp>
              <p:nvSpPr>
                <p:cNvPr id="1228" name="椭圆 1227"/>
                <p:cNvSpPr/>
                <p:nvPr/>
              </p:nvSpPr>
              <p:spPr>
                <a:xfrm>
                  <a:off x="8122422" y="2445351"/>
                  <a:ext cx="1938714" cy="1938714"/>
                </a:xfrm>
                <a:prstGeom prst="ellipse">
                  <a:avLst/>
                </a:prstGeom>
                <a:gradFill flip="none" rotWithShape="1">
                  <a:gsLst>
                    <a:gs pos="0">
                      <a:schemeClr val="accent5">
                        <a:lumMod val="0"/>
                        <a:lumOff val="100000"/>
                      </a:schemeClr>
                    </a:gs>
                    <a:gs pos="35000">
                      <a:schemeClr val="accent5">
                        <a:lumMod val="0"/>
                        <a:lumOff val="100000"/>
                      </a:schemeClr>
                    </a:gs>
                    <a:gs pos="100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sp>
              <p:nvSpPr>
                <p:cNvPr id="1229" name="椭圆 1228"/>
                <p:cNvSpPr/>
                <p:nvPr/>
              </p:nvSpPr>
              <p:spPr>
                <a:xfrm>
                  <a:off x="8146798" y="2501530"/>
                  <a:ext cx="1826361" cy="1826361"/>
                </a:xfrm>
                <a:prstGeom prst="ellipse">
                  <a:avLst/>
                </a:prstGeom>
                <a:gradFill flip="none" rotWithShape="1">
                  <a:gsLst>
                    <a:gs pos="0">
                      <a:schemeClr val="accent5">
                        <a:lumMod val="0"/>
                        <a:lumOff val="100000"/>
                      </a:schemeClr>
                    </a:gs>
                    <a:gs pos="35000">
                      <a:srgbClr val="FFFFFF"/>
                    </a:gs>
                    <a:gs pos="68000">
                      <a:schemeClr val="bg1">
                        <a:lumMod val="85000"/>
                      </a:schemeClr>
                    </a:gs>
                    <a:gs pos="54000">
                      <a:srgbClr val="E9E9E9"/>
                    </a:gs>
                    <a:gs pos="95000">
                      <a:schemeClr val="bg1">
                        <a:lumMod val="65000"/>
                      </a:schemeClr>
                    </a:gs>
                  </a:gsLst>
                  <a:path path="circle">
                    <a:fillToRect t="100000" r="100000"/>
                  </a:path>
                  <a:tileRect l="-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endParaRPr>
                </a:p>
              </p:txBody>
            </p:sp>
          </p:grpSp>
          <p:sp>
            <p:nvSpPr>
              <p:cNvPr id="1230" name="文本框 1229"/>
              <p:cNvSpPr txBox="1"/>
              <p:nvPr/>
            </p:nvSpPr>
            <p:spPr>
              <a:xfrm>
                <a:off x="3732742" y="2480466"/>
                <a:ext cx="594956" cy="747079"/>
              </a:xfrm>
              <a:prstGeom prst="rect">
                <a:avLst/>
              </a:prstGeom>
              <a:noFill/>
            </p:spPr>
            <p:txBody>
              <a:bodyPr wrap="none" rtlCol="0">
                <a:spAutoFit/>
              </a:bodyPr>
              <a:lstStyle/>
              <a:p>
                <a:pPr algn="ctr"/>
                <a:r>
                  <a:rPr lang="en-US" altLang="zh-CN" sz="2500" b="1" dirty="0" smtClean="0">
                    <a:solidFill>
                      <a:schemeClr val="accent1"/>
                    </a:solidFill>
                    <a:effectLst>
                      <a:innerShdw blurRad="63500" dist="50800" dir="18900000">
                        <a:prstClr val="black">
                          <a:alpha val="50000"/>
                        </a:prstClr>
                      </a:innerShdw>
                    </a:effectLst>
                  </a:rPr>
                  <a:t>A</a:t>
                </a:r>
                <a:endParaRPr lang="zh-CN" altLang="en-US" sz="2500" b="1" dirty="0">
                  <a:solidFill>
                    <a:schemeClr val="accent1"/>
                  </a:solidFill>
                  <a:effectLst>
                    <a:innerShdw blurRad="63500" dist="50800" dir="18900000">
                      <a:prstClr val="black">
                        <a:alpha val="50000"/>
                      </a:prstClr>
                    </a:innerShdw>
                  </a:effectLst>
                </a:endParaRPr>
              </a:p>
            </p:txBody>
          </p:sp>
        </p:grpSp>
      </p:grpSp>
      <p:sp>
        <p:nvSpPr>
          <p:cNvPr id="1286" name="矩形 1285"/>
          <p:cNvSpPr/>
          <p:nvPr/>
        </p:nvSpPr>
        <p:spPr>
          <a:xfrm>
            <a:off x="547795" y="2427837"/>
            <a:ext cx="3047661" cy="2677656"/>
          </a:xfrm>
          <a:prstGeom prst="rect">
            <a:avLst/>
          </a:prstGeom>
        </p:spPr>
        <p:txBody>
          <a:bodyPr wrap="square">
            <a:spAutoFit/>
          </a:bodyPr>
          <a:lstStyle/>
          <a:p>
            <a:pPr>
              <a:lnSpc>
                <a:spcPct val="150000"/>
              </a:lnSpc>
            </a:pP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期刊文献检索功能模块是对原有</a:t>
            </a:r>
            <a:r>
              <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中文科技期刊数据库</a:t>
            </a:r>
            <a:r>
              <a:rPr lang="en-US" altLang="zh-CN" sz="1600" dirty="0" smtClean="0">
                <a:solidFill>
                  <a:prstClr val="black">
                    <a:lumMod val="75000"/>
                    <a:lumOff val="25000"/>
                  </a:prstClr>
                </a:solidFill>
                <a:latin typeface="思源黑体 CN Medium" pitchFamily="34" charset="-122"/>
                <a:ea typeface="思源黑体 CN Medium" pitchFamily="34" charset="-122"/>
                <a:cs typeface="Arial" pitchFamily="34" charset="0"/>
              </a:rPr>
              <a:t>》</a:t>
            </a:r>
            <a:r>
              <a:rPr lang="zh-CN" altLang="en-US" sz="1600" dirty="0" smtClean="0">
                <a:solidFill>
                  <a:prstClr val="black">
                    <a:lumMod val="75000"/>
                    <a:lumOff val="25000"/>
                  </a:prstClr>
                </a:solidFill>
                <a:latin typeface="思源黑体 CN Medium" pitchFamily="34" charset="-122"/>
                <a:ea typeface="思源黑体 CN Medium" pitchFamily="34" charset="-122"/>
                <a:cs typeface="Arial" pitchFamily="34" charset="0"/>
              </a:rPr>
              <a:t>文献检索及全文保障功能的有效继承，并在此基础上做了流程梳理和功能优化，提供多种灵活的检索方式；支持多途径的全文保障服务模式。</a:t>
            </a:r>
          </a:p>
        </p:txBody>
      </p:sp>
      <p:sp>
        <p:nvSpPr>
          <p:cNvPr id="1288" name="矩形 1287"/>
          <p:cNvSpPr/>
          <p:nvPr/>
        </p:nvSpPr>
        <p:spPr>
          <a:xfrm>
            <a:off x="606564" y="5062559"/>
            <a:ext cx="2367956" cy="461665"/>
          </a:xfrm>
          <a:prstGeom prst="rect">
            <a:avLst/>
          </a:prstGeom>
        </p:spPr>
        <p:txBody>
          <a:bodyPr wrap="none">
            <a:spAutoFit/>
          </a:bodyPr>
          <a:lstStyle/>
          <a:p>
            <a:pPr>
              <a:lnSpc>
                <a:spcPct val="150000"/>
              </a:lnSpc>
            </a:pPr>
            <a:r>
              <a:rPr lang="en-US" altLang="zh-CN" sz="1600" dirty="0" smtClean="0">
                <a:solidFill>
                  <a:srgbClr val="02AFF3"/>
                </a:solidFill>
                <a:latin typeface="思源黑体 CN Bold" pitchFamily="34" charset="-122"/>
                <a:ea typeface="思源黑体 CN Bold" pitchFamily="34" charset="-122"/>
                <a:cs typeface="Arial" pitchFamily="34" charset="0"/>
              </a:rPr>
              <a:t>A</a:t>
            </a:r>
            <a:r>
              <a:rPr lang="zh-CN" altLang="en-US" sz="1600" dirty="0" smtClean="0">
                <a:solidFill>
                  <a:srgbClr val="02AFF3"/>
                </a:solidFill>
                <a:latin typeface="思源黑体 CN Bold" pitchFamily="34" charset="-122"/>
                <a:ea typeface="思源黑体 CN Bold" pitchFamily="34" charset="-122"/>
                <a:cs typeface="Arial" pitchFamily="34" charset="0"/>
              </a:rPr>
              <a:t>：多种灵活的检索方式</a:t>
            </a:r>
            <a:endParaRPr lang="en-US" altLang="zh-CN" sz="1600" dirty="0" smtClean="0">
              <a:solidFill>
                <a:srgbClr val="02AFF3"/>
              </a:solidFill>
              <a:latin typeface="思源黑体 CN Bold" pitchFamily="34" charset="-122"/>
              <a:ea typeface="思源黑体 CN Bold" pitchFamily="34" charset="-122"/>
              <a:cs typeface="Arial" pitchFamily="34" charset="0"/>
            </a:endParaRPr>
          </a:p>
        </p:txBody>
      </p:sp>
    </p:spTree>
    <p:extLst>
      <p:ext uri="{BB962C8B-B14F-4D97-AF65-F5344CB8AC3E}">
        <p14:creationId xmlns="" xmlns:p14="http://schemas.microsoft.com/office/powerpoint/2010/main" val="28211038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500"/>
                                        <p:tgtEl>
                                          <p:spTgt spid="1288"/>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32" y="208547"/>
            <a:ext cx="11951368" cy="8662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9263" y="0"/>
            <a:ext cx="2261177" cy="1283368"/>
            <a:chOff x="346528" y="801721"/>
            <a:chExt cx="2142968" cy="1216277"/>
          </a:xfrm>
        </p:grpSpPr>
        <p:sp>
          <p:nvSpPr>
            <p:cNvPr id="3" name="椭圆 2"/>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直角三角形 3"/>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901886" y="400489"/>
            <a:ext cx="1826141" cy="584775"/>
          </a:xfrm>
          <a:prstGeom prst="rect">
            <a:avLst/>
          </a:prstGeom>
          <a:noFill/>
        </p:spPr>
        <p:txBody>
          <a:bodyPr wrap="none" rtlCol="0">
            <a:spAutoFit/>
          </a:bodyPr>
          <a:lstStyle>
            <a:defPPr>
              <a:defRPr lang="zh-CN"/>
            </a:defPPr>
            <a:lvl1pPr>
              <a:defRPr b="1">
                <a:solidFill>
                  <a:schemeClr val="accent1"/>
                </a:solidFill>
                <a:latin typeface="Calibri" panose="020F0502020204030204" pitchFamily="34" charset="0"/>
                <a:ea typeface="Adobe Gothic Std B" panose="020B0800000000000000" pitchFamily="34" charset="-128"/>
              </a:defRPr>
            </a:lvl1pPr>
          </a:lstStyle>
          <a:p>
            <a:r>
              <a:rPr lang="zh-CN" altLang="en-US" sz="3200" b="0" dirty="0" smtClean="0">
                <a:solidFill>
                  <a:schemeClr val="bg1"/>
                </a:solidFill>
                <a:latin typeface="思源黑体 CN Bold" pitchFamily="34" charset="-122"/>
                <a:ea typeface="思源黑体 CN Bold" pitchFamily="34" charset="-122"/>
              </a:rPr>
              <a:t>平台参数</a:t>
            </a:r>
            <a:endParaRPr lang="en-US" altLang="zh-CN" sz="3200" b="0" dirty="0">
              <a:solidFill>
                <a:schemeClr val="bg1"/>
              </a:solidFill>
              <a:latin typeface="思源黑体 CN Bold" pitchFamily="34" charset="-122"/>
              <a:ea typeface="思源黑体 CN Bold" pitchFamily="34" charset="-122"/>
            </a:endParaRPr>
          </a:p>
        </p:txBody>
      </p:sp>
      <p:grpSp>
        <p:nvGrpSpPr>
          <p:cNvPr id="7" name="组合 6"/>
          <p:cNvGrpSpPr/>
          <p:nvPr/>
        </p:nvGrpSpPr>
        <p:grpSpPr>
          <a:xfrm rot="10800000">
            <a:off x="10415614" y="-16042"/>
            <a:ext cx="2261177" cy="1283368"/>
            <a:chOff x="346528" y="801721"/>
            <a:chExt cx="2142968" cy="1216277"/>
          </a:xfrm>
        </p:grpSpPr>
        <p:sp>
          <p:nvSpPr>
            <p:cNvPr id="8" name="椭圆 7"/>
            <p:cNvSpPr/>
            <p:nvPr/>
          </p:nvSpPr>
          <p:spPr>
            <a:xfrm rot="18931689">
              <a:off x="346528" y="1140656"/>
              <a:ext cx="2142968" cy="508000"/>
            </a:xfrm>
            <a:prstGeom prst="ellipse">
              <a:avLst/>
            </a:prstGeom>
            <a:gradFill flip="none" rotWithShape="1">
              <a:gsLst>
                <a:gs pos="0">
                  <a:schemeClr val="tx1">
                    <a:lumMod val="75000"/>
                    <a:lumOff val="25000"/>
                    <a:alpha val="40000"/>
                  </a:schemeClr>
                </a:gs>
                <a:gs pos="32000">
                  <a:schemeClr val="tx1">
                    <a:alpha val="30000"/>
                  </a:schemeClr>
                </a:gs>
                <a:gs pos="100000">
                  <a:schemeClr val="bg2">
                    <a:alpha val="0"/>
                  </a:schemeClr>
                </a:gs>
              </a:gsLst>
              <a:path path="circle">
                <a:fillToRect l="50000" t="-80000" r="50000" b="18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9" name="直角三角形 8"/>
            <p:cNvSpPr/>
            <p:nvPr/>
          </p:nvSpPr>
          <p:spPr>
            <a:xfrm rot="5400000">
              <a:off x="809873" y="801721"/>
              <a:ext cx="1216277" cy="12162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1527755" y="1527879"/>
            <a:ext cx="4321716" cy="1460932"/>
            <a:chOff x="1433625" y="1662349"/>
            <a:chExt cx="4590657" cy="1551846"/>
          </a:xfrm>
        </p:grpSpPr>
        <p:sp>
          <p:nvSpPr>
            <p:cNvPr id="74" name="矩形 73"/>
            <p:cNvSpPr/>
            <p:nvPr/>
          </p:nvSpPr>
          <p:spPr>
            <a:xfrm rot="5400000">
              <a:off x="3731353" y="892887"/>
              <a:ext cx="1478036" cy="3107822"/>
            </a:xfrm>
            <a:prstGeom prst="rect">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68"/>
            <p:cNvGrpSpPr/>
            <p:nvPr/>
          </p:nvGrpSpPr>
          <p:grpSpPr>
            <a:xfrm>
              <a:off x="1433625" y="1662349"/>
              <a:ext cx="1551622" cy="1551846"/>
              <a:chOff x="1303009" y="1641021"/>
              <a:chExt cx="1471451" cy="1471664"/>
            </a:xfrm>
          </p:grpSpPr>
          <p:sp>
            <p:nvSpPr>
              <p:cNvPr id="61" name="圆角矩形 60"/>
              <p:cNvSpPr/>
              <p:nvPr/>
            </p:nvSpPr>
            <p:spPr>
              <a:xfrm>
                <a:off x="1303009" y="1641021"/>
                <a:ext cx="1471451" cy="1471451"/>
              </a:xfrm>
              <a:prstGeom prst="roundRect">
                <a:avLst>
                  <a:gd name="adj" fmla="val 9690"/>
                </a:avLst>
              </a:prstGeom>
              <a:gradFill flip="none" rotWithShape="1">
                <a:gsLst>
                  <a:gs pos="0">
                    <a:schemeClr val="accent5">
                      <a:lumMod val="0"/>
                      <a:lumOff val="100000"/>
                    </a:schemeClr>
                  </a:gs>
                  <a:gs pos="35000">
                    <a:schemeClr val="accent5">
                      <a:lumMod val="0"/>
                      <a:lumOff val="100000"/>
                    </a:schemeClr>
                  </a:gs>
                  <a:gs pos="100000">
                    <a:schemeClr val="bg1">
                      <a:lumMod val="65000"/>
                    </a:schemeClr>
                  </a:gs>
                  <a:gs pos="74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72"/>
              <p:cNvSpPr/>
              <p:nvPr/>
            </p:nvSpPr>
            <p:spPr>
              <a:xfrm>
                <a:off x="1339538" y="1677192"/>
                <a:ext cx="1434922" cy="1435493"/>
              </a:xfrm>
              <a:prstGeom prst="roundRect">
                <a:avLst>
                  <a:gd name="adj" fmla="val 9690"/>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300" dirty="0" smtClean="0">
                    <a:solidFill>
                      <a:schemeClr val="accent6">
                        <a:lumMod val="25000"/>
                      </a:schemeClr>
                    </a:solidFill>
                    <a:latin typeface="思源黑体 CN Bold" pitchFamily="34" charset="-122"/>
                    <a:ea typeface="思源黑体 CN Bold" pitchFamily="34" charset="-122"/>
                  </a:rPr>
                  <a:t>期刊总量</a:t>
                </a:r>
                <a:endParaRPr lang="zh-CN" altLang="en-US" sz="3300" dirty="0">
                  <a:solidFill>
                    <a:schemeClr val="accent6">
                      <a:lumMod val="25000"/>
                    </a:schemeClr>
                  </a:solidFill>
                  <a:latin typeface="思源黑体 CN Bold" pitchFamily="34" charset="-122"/>
                  <a:ea typeface="思源黑体 CN Bold" pitchFamily="34" charset="-122"/>
                </a:endParaRPr>
              </a:p>
            </p:txBody>
          </p:sp>
        </p:grpSp>
        <p:sp>
          <p:nvSpPr>
            <p:cNvPr id="10" name="矩形 9"/>
            <p:cNvSpPr/>
            <p:nvPr/>
          </p:nvSpPr>
          <p:spPr>
            <a:xfrm>
              <a:off x="3323842" y="1990013"/>
              <a:ext cx="2395792" cy="882710"/>
            </a:xfrm>
            <a:prstGeom prst="rect">
              <a:avLst/>
            </a:prstGeom>
            <a:noFill/>
          </p:spPr>
          <p:txBody>
            <a:bodyPr wrap="square" rtlCol="0">
              <a:spAutoFit/>
            </a:bodyPr>
            <a:lstStyle/>
            <a:p>
              <a:pPr algn="ctr"/>
              <a:r>
                <a:rPr lang="en-US" altLang="zh-CN" sz="3000" dirty="0" smtClean="0">
                  <a:solidFill>
                    <a:schemeClr val="bg1"/>
                  </a:solidFill>
                  <a:latin typeface="思源黑体 CN Medium" pitchFamily="34" charset="-122"/>
                  <a:ea typeface="思源黑体 CN Medium" pitchFamily="34" charset="-122"/>
                </a:rPr>
                <a:t>12000</a:t>
              </a:r>
              <a:r>
                <a:rPr lang="zh-CN" altLang="en-US" dirty="0" smtClean="0">
                  <a:solidFill>
                    <a:schemeClr val="bg1"/>
                  </a:solidFill>
                  <a:latin typeface="思源黑体 CN Medium" pitchFamily="34" charset="-122"/>
                  <a:ea typeface="思源黑体 CN Medium" pitchFamily="34" charset="-122"/>
                </a:rPr>
                <a:t>余种</a:t>
              </a:r>
              <a:endParaRPr lang="en-US" altLang="zh-CN" dirty="0" smtClean="0">
                <a:solidFill>
                  <a:schemeClr val="bg1"/>
                </a:solidFill>
                <a:latin typeface="思源黑体 CN Medium" pitchFamily="34" charset="-122"/>
                <a:ea typeface="思源黑体 CN Medium" pitchFamily="34" charset="-122"/>
              </a:endParaRPr>
            </a:p>
            <a:p>
              <a:pPr algn="ctr"/>
              <a:r>
                <a:rPr lang="zh-CN" altLang="en-US" dirty="0" smtClean="0">
                  <a:solidFill>
                    <a:schemeClr val="bg1"/>
                  </a:solidFill>
                  <a:latin typeface="思源黑体 CN Medium" pitchFamily="34" charset="-122"/>
                  <a:ea typeface="思源黑体 CN Medium" pitchFamily="34" charset="-122"/>
                </a:rPr>
                <a:t>其中现刊</a:t>
              </a:r>
              <a:r>
                <a:rPr lang="en-US" altLang="zh-CN" dirty="0" smtClean="0">
                  <a:solidFill>
                    <a:schemeClr val="bg1"/>
                  </a:solidFill>
                  <a:latin typeface="思源黑体 CN Medium" pitchFamily="34" charset="-122"/>
                  <a:ea typeface="思源黑体 CN Medium" pitchFamily="34" charset="-122"/>
                </a:rPr>
                <a:t>9321</a:t>
              </a:r>
              <a:r>
                <a:rPr lang="zh-CN" altLang="en-US" dirty="0" smtClean="0">
                  <a:solidFill>
                    <a:schemeClr val="bg1"/>
                  </a:solidFill>
                  <a:latin typeface="思源黑体 CN Medium" pitchFamily="34" charset="-122"/>
                  <a:ea typeface="思源黑体 CN Medium" pitchFamily="34" charset="-122"/>
                </a:rPr>
                <a:t>种</a:t>
              </a:r>
              <a:endParaRPr lang="en-US" altLang="zh-CN" dirty="0">
                <a:solidFill>
                  <a:schemeClr val="bg1"/>
                </a:solidFill>
                <a:latin typeface="思源黑体 CN Medium" pitchFamily="34" charset="-122"/>
                <a:ea typeface="思源黑体 CN Medium" pitchFamily="34" charset="-122"/>
              </a:endParaRPr>
            </a:p>
          </p:txBody>
        </p:sp>
      </p:grpSp>
      <p:grpSp>
        <p:nvGrpSpPr>
          <p:cNvPr id="115" name="组合 114"/>
          <p:cNvGrpSpPr/>
          <p:nvPr/>
        </p:nvGrpSpPr>
        <p:grpSpPr>
          <a:xfrm>
            <a:off x="1527755" y="3208762"/>
            <a:ext cx="4321716" cy="1460932"/>
            <a:chOff x="1433625" y="1662349"/>
            <a:chExt cx="4590657" cy="1551846"/>
          </a:xfrm>
        </p:grpSpPr>
        <p:sp>
          <p:nvSpPr>
            <p:cNvPr id="116" name="矩形 115"/>
            <p:cNvSpPr/>
            <p:nvPr/>
          </p:nvSpPr>
          <p:spPr>
            <a:xfrm rot="5400000">
              <a:off x="3731353" y="892887"/>
              <a:ext cx="1478036" cy="3107822"/>
            </a:xfrm>
            <a:prstGeom prst="rect">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7" name="组合 116"/>
            <p:cNvGrpSpPr/>
            <p:nvPr/>
          </p:nvGrpSpPr>
          <p:grpSpPr>
            <a:xfrm>
              <a:off x="1433625" y="1662349"/>
              <a:ext cx="1551622" cy="1551846"/>
              <a:chOff x="1303009" y="1641021"/>
              <a:chExt cx="1471451" cy="1471664"/>
            </a:xfrm>
          </p:grpSpPr>
          <p:sp>
            <p:nvSpPr>
              <p:cNvPr id="120" name="圆角矩形 119"/>
              <p:cNvSpPr/>
              <p:nvPr/>
            </p:nvSpPr>
            <p:spPr>
              <a:xfrm>
                <a:off x="1303009" y="1641021"/>
                <a:ext cx="1471451" cy="1471451"/>
              </a:xfrm>
              <a:prstGeom prst="roundRect">
                <a:avLst>
                  <a:gd name="adj" fmla="val 9690"/>
                </a:avLst>
              </a:prstGeom>
              <a:gradFill flip="none" rotWithShape="1">
                <a:gsLst>
                  <a:gs pos="0">
                    <a:schemeClr val="accent5">
                      <a:lumMod val="0"/>
                      <a:lumOff val="100000"/>
                    </a:schemeClr>
                  </a:gs>
                  <a:gs pos="35000">
                    <a:schemeClr val="accent5">
                      <a:lumMod val="0"/>
                      <a:lumOff val="100000"/>
                    </a:schemeClr>
                  </a:gs>
                  <a:gs pos="100000">
                    <a:schemeClr val="bg1">
                      <a:lumMod val="65000"/>
                    </a:schemeClr>
                  </a:gs>
                  <a:gs pos="74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圆角矩形 120"/>
              <p:cNvSpPr/>
              <p:nvPr/>
            </p:nvSpPr>
            <p:spPr>
              <a:xfrm>
                <a:off x="1339538" y="1677192"/>
                <a:ext cx="1434922" cy="1435493"/>
              </a:xfrm>
              <a:prstGeom prst="roundRect">
                <a:avLst>
                  <a:gd name="adj" fmla="val 9690"/>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300" dirty="0" smtClean="0">
                    <a:solidFill>
                      <a:schemeClr val="accent6">
                        <a:lumMod val="25000"/>
                      </a:schemeClr>
                    </a:solidFill>
                    <a:latin typeface="思源黑体 CN Bold" pitchFamily="34" charset="-122"/>
                    <a:ea typeface="思源黑体 CN Bold" pitchFamily="34" charset="-122"/>
                  </a:rPr>
                  <a:t>核心期刊</a:t>
                </a:r>
                <a:endParaRPr lang="zh-CN" altLang="en-US" sz="3300" dirty="0">
                  <a:solidFill>
                    <a:schemeClr val="accent6">
                      <a:lumMod val="25000"/>
                    </a:schemeClr>
                  </a:solidFill>
                  <a:latin typeface="思源黑体 CN Bold" pitchFamily="34" charset="-122"/>
                  <a:ea typeface="思源黑体 CN Bold" pitchFamily="34" charset="-122"/>
                </a:endParaRPr>
              </a:p>
            </p:txBody>
          </p:sp>
        </p:grpSp>
        <p:sp>
          <p:nvSpPr>
            <p:cNvPr id="118" name="矩形 117"/>
            <p:cNvSpPr/>
            <p:nvPr/>
          </p:nvSpPr>
          <p:spPr>
            <a:xfrm>
              <a:off x="3338126" y="2147135"/>
              <a:ext cx="2395792" cy="588473"/>
            </a:xfrm>
            <a:prstGeom prst="rect">
              <a:avLst/>
            </a:prstGeom>
            <a:noFill/>
          </p:spPr>
          <p:txBody>
            <a:bodyPr wrap="square" rtlCol="0">
              <a:spAutoFit/>
            </a:bodyPr>
            <a:lstStyle/>
            <a:p>
              <a:pPr algn="ctr"/>
              <a:r>
                <a:rPr lang="en-US" altLang="zh-CN" sz="3000" dirty="0" smtClean="0">
                  <a:solidFill>
                    <a:schemeClr val="bg1"/>
                  </a:solidFill>
                  <a:latin typeface="思源黑体 CN Medium" pitchFamily="34" charset="-122"/>
                  <a:ea typeface="思源黑体 CN Medium" pitchFamily="34" charset="-122"/>
                </a:rPr>
                <a:t>1981</a:t>
              </a:r>
              <a:r>
                <a:rPr lang="zh-CN" altLang="en-US" b="1" dirty="0" smtClean="0">
                  <a:solidFill>
                    <a:schemeClr val="bg1"/>
                  </a:solidFill>
                  <a:latin typeface="思源黑体 CN Medium" pitchFamily="34" charset="-122"/>
                  <a:ea typeface="思源黑体 CN Medium" pitchFamily="34" charset="-122"/>
                </a:rPr>
                <a:t>种</a:t>
              </a:r>
              <a:endParaRPr lang="en-US" altLang="zh-CN" b="1" dirty="0">
                <a:solidFill>
                  <a:schemeClr val="bg1"/>
                </a:solidFill>
                <a:latin typeface="思源黑体 CN Medium" pitchFamily="34" charset="-122"/>
                <a:ea typeface="思源黑体 CN Medium" pitchFamily="34" charset="-122"/>
              </a:endParaRPr>
            </a:p>
          </p:txBody>
        </p:sp>
      </p:grpSp>
      <p:grpSp>
        <p:nvGrpSpPr>
          <p:cNvPr id="122" name="组合 121"/>
          <p:cNvGrpSpPr/>
          <p:nvPr/>
        </p:nvGrpSpPr>
        <p:grpSpPr>
          <a:xfrm>
            <a:off x="1527755" y="4916538"/>
            <a:ext cx="4321716" cy="1460932"/>
            <a:chOff x="1433625" y="1662349"/>
            <a:chExt cx="4590657" cy="1551846"/>
          </a:xfrm>
        </p:grpSpPr>
        <p:sp>
          <p:nvSpPr>
            <p:cNvPr id="123" name="矩形 122"/>
            <p:cNvSpPr/>
            <p:nvPr/>
          </p:nvSpPr>
          <p:spPr>
            <a:xfrm rot="5400000">
              <a:off x="3731353" y="892886"/>
              <a:ext cx="1478036" cy="3107822"/>
            </a:xfrm>
            <a:prstGeom prst="rect">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4" name="组合 123"/>
            <p:cNvGrpSpPr/>
            <p:nvPr/>
          </p:nvGrpSpPr>
          <p:grpSpPr>
            <a:xfrm>
              <a:off x="1433625" y="1662349"/>
              <a:ext cx="1551622" cy="1551846"/>
              <a:chOff x="1303009" y="1641021"/>
              <a:chExt cx="1471451" cy="1471664"/>
            </a:xfrm>
          </p:grpSpPr>
          <p:sp>
            <p:nvSpPr>
              <p:cNvPr id="127" name="圆角矩形 126"/>
              <p:cNvSpPr/>
              <p:nvPr/>
            </p:nvSpPr>
            <p:spPr>
              <a:xfrm>
                <a:off x="1303009" y="1641021"/>
                <a:ext cx="1471451" cy="1471451"/>
              </a:xfrm>
              <a:prstGeom prst="roundRect">
                <a:avLst>
                  <a:gd name="adj" fmla="val 9690"/>
                </a:avLst>
              </a:prstGeom>
              <a:gradFill flip="none" rotWithShape="1">
                <a:gsLst>
                  <a:gs pos="0">
                    <a:schemeClr val="accent5">
                      <a:lumMod val="0"/>
                      <a:lumOff val="100000"/>
                    </a:schemeClr>
                  </a:gs>
                  <a:gs pos="35000">
                    <a:schemeClr val="accent5">
                      <a:lumMod val="0"/>
                      <a:lumOff val="100000"/>
                    </a:schemeClr>
                  </a:gs>
                  <a:gs pos="100000">
                    <a:schemeClr val="bg1">
                      <a:lumMod val="65000"/>
                    </a:schemeClr>
                  </a:gs>
                  <a:gs pos="74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圆角矩形 127"/>
              <p:cNvSpPr/>
              <p:nvPr/>
            </p:nvSpPr>
            <p:spPr>
              <a:xfrm>
                <a:off x="1339538" y="1677192"/>
                <a:ext cx="1434922" cy="1435493"/>
              </a:xfrm>
              <a:prstGeom prst="roundRect">
                <a:avLst>
                  <a:gd name="adj" fmla="val 9690"/>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300" dirty="0" smtClean="0">
                    <a:solidFill>
                      <a:schemeClr val="accent6">
                        <a:lumMod val="25000"/>
                      </a:schemeClr>
                    </a:solidFill>
                    <a:latin typeface="思源黑体 CN Bold" pitchFamily="34" charset="-122"/>
                    <a:ea typeface="思源黑体 CN Bold" pitchFamily="34" charset="-122"/>
                  </a:rPr>
                  <a:t>文献总量</a:t>
                </a:r>
                <a:endParaRPr lang="zh-CN" altLang="en-US" sz="3300" dirty="0">
                  <a:solidFill>
                    <a:schemeClr val="accent6">
                      <a:lumMod val="25000"/>
                    </a:schemeClr>
                  </a:solidFill>
                  <a:latin typeface="思源黑体 CN Bold" pitchFamily="34" charset="-122"/>
                  <a:ea typeface="思源黑体 CN Bold" pitchFamily="34" charset="-122"/>
                </a:endParaRPr>
              </a:p>
            </p:txBody>
          </p:sp>
        </p:grpSp>
        <p:sp>
          <p:nvSpPr>
            <p:cNvPr id="125" name="矩形 124"/>
            <p:cNvSpPr/>
            <p:nvPr/>
          </p:nvSpPr>
          <p:spPr>
            <a:xfrm>
              <a:off x="3323842" y="2147134"/>
              <a:ext cx="2395792" cy="588473"/>
            </a:xfrm>
            <a:prstGeom prst="rect">
              <a:avLst/>
            </a:prstGeom>
            <a:noFill/>
          </p:spPr>
          <p:txBody>
            <a:bodyPr wrap="square" rtlCol="0">
              <a:spAutoFit/>
            </a:bodyPr>
            <a:lstStyle/>
            <a:p>
              <a:pPr algn="ctr"/>
              <a:r>
                <a:rPr lang="en-US" altLang="zh-CN" sz="3000" dirty="0" smtClean="0">
                  <a:solidFill>
                    <a:schemeClr val="bg1"/>
                  </a:solidFill>
                  <a:latin typeface="思源黑体 CN Medium" pitchFamily="34" charset="-122"/>
                  <a:ea typeface="思源黑体 CN Medium" pitchFamily="34" charset="-122"/>
                </a:rPr>
                <a:t>4500</a:t>
              </a:r>
              <a:r>
                <a:rPr lang="zh-CN" altLang="en-US" dirty="0" smtClean="0">
                  <a:solidFill>
                    <a:schemeClr val="bg1"/>
                  </a:solidFill>
                  <a:latin typeface="思源黑体 CN Medium" pitchFamily="34" charset="-122"/>
                  <a:ea typeface="思源黑体 CN Medium" pitchFamily="34" charset="-122"/>
                </a:rPr>
                <a:t>余万篇</a:t>
              </a:r>
              <a:endParaRPr lang="en-US" altLang="zh-CN" dirty="0">
                <a:solidFill>
                  <a:schemeClr val="bg1"/>
                </a:solidFill>
                <a:latin typeface="思源黑体 CN Medium" pitchFamily="34" charset="-122"/>
                <a:ea typeface="思源黑体 CN Medium" pitchFamily="34" charset="-122"/>
              </a:endParaRPr>
            </a:p>
          </p:txBody>
        </p:sp>
      </p:grpSp>
      <p:grpSp>
        <p:nvGrpSpPr>
          <p:cNvPr id="129" name="组合 128"/>
          <p:cNvGrpSpPr/>
          <p:nvPr/>
        </p:nvGrpSpPr>
        <p:grpSpPr>
          <a:xfrm>
            <a:off x="6314908" y="1527879"/>
            <a:ext cx="4321716" cy="1460932"/>
            <a:chOff x="1433625" y="1662349"/>
            <a:chExt cx="4590657" cy="1551846"/>
          </a:xfrm>
        </p:grpSpPr>
        <p:sp>
          <p:nvSpPr>
            <p:cNvPr id="130" name="矩形 129"/>
            <p:cNvSpPr/>
            <p:nvPr/>
          </p:nvSpPr>
          <p:spPr>
            <a:xfrm rot="5400000">
              <a:off x="3731353" y="892887"/>
              <a:ext cx="1478036" cy="3107822"/>
            </a:xfrm>
            <a:prstGeom prst="rect">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1" name="组合 130"/>
            <p:cNvGrpSpPr/>
            <p:nvPr/>
          </p:nvGrpSpPr>
          <p:grpSpPr>
            <a:xfrm>
              <a:off x="1433625" y="1662349"/>
              <a:ext cx="1551622" cy="1551846"/>
              <a:chOff x="1303009" y="1641021"/>
              <a:chExt cx="1471451" cy="1471664"/>
            </a:xfrm>
          </p:grpSpPr>
          <p:sp>
            <p:nvSpPr>
              <p:cNvPr id="134" name="圆角矩形 133"/>
              <p:cNvSpPr/>
              <p:nvPr/>
            </p:nvSpPr>
            <p:spPr>
              <a:xfrm>
                <a:off x="1303009" y="1641021"/>
                <a:ext cx="1471451" cy="1471451"/>
              </a:xfrm>
              <a:prstGeom prst="roundRect">
                <a:avLst>
                  <a:gd name="adj" fmla="val 9690"/>
                </a:avLst>
              </a:prstGeom>
              <a:gradFill flip="none" rotWithShape="1">
                <a:gsLst>
                  <a:gs pos="0">
                    <a:schemeClr val="accent5">
                      <a:lumMod val="0"/>
                      <a:lumOff val="100000"/>
                    </a:schemeClr>
                  </a:gs>
                  <a:gs pos="35000">
                    <a:schemeClr val="accent5">
                      <a:lumMod val="0"/>
                      <a:lumOff val="100000"/>
                    </a:schemeClr>
                  </a:gs>
                  <a:gs pos="100000">
                    <a:schemeClr val="bg1">
                      <a:lumMod val="65000"/>
                    </a:schemeClr>
                  </a:gs>
                  <a:gs pos="74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圆角矩形 134"/>
              <p:cNvSpPr/>
              <p:nvPr/>
            </p:nvSpPr>
            <p:spPr>
              <a:xfrm>
                <a:off x="1339538" y="1677192"/>
                <a:ext cx="1434922" cy="1435493"/>
              </a:xfrm>
              <a:prstGeom prst="roundRect">
                <a:avLst>
                  <a:gd name="adj" fmla="val 9690"/>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300" dirty="0" smtClean="0">
                    <a:solidFill>
                      <a:schemeClr val="accent6">
                        <a:lumMod val="25000"/>
                      </a:schemeClr>
                    </a:solidFill>
                    <a:latin typeface="思源黑体 CN Bold" pitchFamily="34" charset="-122"/>
                    <a:ea typeface="思源黑体 CN Bold" pitchFamily="34" charset="-122"/>
                  </a:rPr>
                  <a:t>回溯年限</a:t>
                </a:r>
                <a:endParaRPr lang="zh-CN" altLang="en-US" sz="3300" dirty="0">
                  <a:solidFill>
                    <a:schemeClr val="accent6">
                      <a:lumMod val="25000"/>
                    </a:schemeClr>
                  </a:solidFill>
                  <a:latin typeface="思源黑体 CN Bold" pitchFamily="34" charset="-122"/>
                  <a:ea typeface="思源黑体 CN Bold" pitchFamily="34" charset="-122"/>
                </a:endParaRPr>
              </a:p>
            </p:txBody>
          </p:sp>
        </p:grpSp>
        <p:sp>
          <p:nvSpPr>
            <p:cNvPr id="132" name="矩形 131"/>
            <p:cNvSpPr/>
            <p:nvPr/>
          </p:nvSpPr>
          <p:spPr>
            <a:xfrm>
              <a:off x="3052450" y="2018580"/>
              <a:ext cx="2957548" cy="882710"/>
            </a:xfrm>
            <a:prstGeom prst="rect">
              <a:avLst/>
            </a:prstGeom>
            <a:noFill/>
          </p:spPr>
          <p:txBody>
            <a:bodyPr wrap="square" rtlCol="0">
              <a:spAutoFit/>
            </a:bodyPr>
            <a:lstStyle/>
            <a:p>
              <a:pPr algn="ctr"/>
              <a:r>
                <a:rPr lang="en-US" altLang="zh-CN" sz="3000" dirty="0" smtClean="0">
                  <a:solidFill>
                    <a:schemeClr val="bg1"/>
                  </a:solidFill>
                  <a:latin typeface="思源黑体 CN Medium" pitchFamily="34" charset="-122"/>
                  <a:ea typeface="思源黑体 CN Medium" pitchFamily="34" charset="-122"/>
                </a:rPr>
                <a:t>1989</a:t>
              </a:r>
              <a:r>
                <a:rPr lang="zh-CN" altLang="en-US" dirty="0" smtClean="0">
                  <a:solidFill>
                    <a:schemeClr val="bg1"/>
                  </a:solidFill>
                  <a:latin typeface="思源黑体 CN Medium" pitchFamily="34" charset="-122"/>
                  <a:ea typeface="思源黑体 CN Medium" pitchFamily="34" charset="-122"/>
                </a:rPr>
                <a:t>年</a:t>
              </a:r>
              <a:endParaRPr lang="en-US" altLang="zh-CN" dirty="0" smtClean="0">
                <a:solidFill>
                  <a:schemeClr val="bg1"/>
                </a:solidFill>
                <a:latin typeface="思源黑体 CN Medium" pitchFamily="34" charset="-122"/>
                <a:ea typeface="思源黑体 CN Medium" pitchFamily="34" charset="-122"/>
              </a:endParaRPr>
            </a:p>
            <a:p>
              <a:pPr algn="ctr"/>
              <a:r>
                <a:rPr lang="zh-CN" altLang="en-US" dirty="0" smtClean="0">
                  <a:solidFill>
                    <a:schemeClr val="bg1"/>
                  </a:solidFill>
                  <a:latin typeface="思源黑体 CN Medium" pitchFamily="34" charset="-122"/>
                  <a:ea typeface="思源黑体 CN Medium" pitchFamily="34" charset="-122"/>
                </a:rPr>
                <a:t>部分期刊回溯至</a:t>
              </a:r>
              <a:r>
                <a:rPr lang="en-US" altLang="zh-CN" dirty="0" smtClean="0">
                  <a:solidFill>
                    <a:schemeClr val="bg1"/>
                  </a:solidFill>
                  <a:latin typeface="思源黑体 CN Medium" pitchFamily="34" charset="-122"/>
                  <a:ea typeface="思源黑体 CN Medium" pitchFamily="34" charset="-122"/>
                </a:rPr>
                <a:t>1955</a:t>
              </a:r>
              <a:r>
                <a:rPr lang="zh-CN" altLang="en-US" dirty="0" smtClean="0">
                  <a:solidFill>
                    <a:schemeClr val="bg1"/>
                  </a:solidFill>
                  <a:latin typeface="思源黑体 CN Medium" pitchFamily="34" charset="-122"/>
                  <a:ea typeface="思源黑体 CN Medium" pitchFamily="34" charset="-122"/>
                </a:rPr>
                <a:t>年</a:t>
              </a:r>
              <a:endParaRPr lang="en-US" altLang="zh-CN" dirty="0">
                <a:solidFill>
                  <a:schemeClr val="bg1"/>
                </a:solidFill>
                <a:latin typeface="思源黑体 CN Medium" pitchFamily="34" charset="-122"/>
                <a:ea typeface="思源黑体 CN Medium" pitchFamily="34" charset="-122"/>
              </a:endParaRPr>
            </a:p>
          </p:txBody>
        </p:sp>
      </p:grpSp>
      <p:grpSp>
        <p:nvGrpSpPr>
          <p:cNvPr id="152" name="组合 151"/>
          <p:cNvGrpSpPr/>
          <p:nvPr/>
        </p:nvGrpSpPr>
        <p:grpSpPr>
          <a:xfrm>
            <a:off x="6314908" y="3208762"/>
            <a:ext cx="4321716" cy="1460932"/>
            <a:chOff x="1433625" y="1662349"/>
            <a:chExt cx="4590657" cy="1551846"/>
          </a:xfrm>
        </p:grpSpPr>
        <p:sp>
          <p:nvSpPr>
            <p:cNvPr id="153" name="矩形 152"/>
            <p:cNvSpPr/>
            <p:nvPr/>
          </p:nvSpPr>
          <p:spPr>
            <a:xfrm rot="5400000">
              <a:off x="3731353" y="892887"/>
              <a:ext cx="1478036" cy="3107822"/>
            </a:xfrm>
            <a:prstGeom prst="rect">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4" name="组合 153"/>
            <p:cNvGrpSpPr/>
            <p:nvPr/>
          </p:nvGrpSpPr>
          <p:grpSpPr>
            <a:xfrm>
              <a:off x="1433625" y="1662349"/>
              <a:ext cx="1551622" cy="1551846"/>
              <a:chOff x="1303009" y="1641021"/>
              <a:chExt cx="1471451" cy="1471664"/>
            </a:xfrm>
          </p:grpSpPr>
          <p:sp>
            <p:nvSpPr>
              <p:cNvPr id="156" name="圆角矩形 155"/>
              <p:cNvSpPr/>
              <p:nvPr/>
            </p:nvSpPr>
            <p:spPr>
              <a:xfrm>
                <a:off x="1303009" y="1641021"/>
                <a:ext cx="1471451" cy="1471451"/>
              </a:xfrm>
              <a:prstGeom prst="roundRect">
                <a:avLst>
                  <a:gd name="adj" fmla="val 9690"/>
                </a:avLst>
              </a:prstGeom>
              <a:gradFill flip="none" rotWithShape="1">
                <a:gsLst>
                  <a:gs pos="0">
                    <a:schemeClr val="accent5">
                      <a:lumMod val="0"/>
                      <a:lumOff val="100000"/>
                    </a:schemeClr>
                  </a:gs>
                  <a:gs pos="35000">
                    <a:schemeClr val="accent5">
                      <a:lumMod val="0"/>
                      <a:lumOff val="100000"/>
                    </a:schemeClr>
                  </a:gs>
                  <a:gs pos="100000">
                    <a:schemeClr val="bg1">
                      <a:lumMod val="65000"/>
                    </a:schemeClr>
                  </a:gs>
                  <a:gs pos="74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圆角矩形 156"/>
              <p:cNvSpPr/>
              <p:nvPr/>
            </p:nvSpPr>
            <p:spPr>
              <a:xfrm>
                <a:off x="1339538" y="1677192"/>
                <a:ext cx="1434922" cy="1435493"/>
              </a:xfrm>
              <a:prstGeom prst="roundRect">
                <a:avLst>
                  <a:gd name="adj" fmla="val 9690"/>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300" dirty="0" smtClean="0">
                    <a:solidFill>
                      <a:schemeClr val="accent6">
                        <a:lumMod val="25000"/>
                      </a:schemeClr>
                    </a:solidFill>
                    <a:latin typeface="思源黑体 CN Bold" pitchFamily="34" charset="-122"/>
                    <a:ea typeface="思源黑体 CN Bold" pitchFamily="34" charset="-122"/>
                  </a:rPr>
                  <a:t>更新周期</a:t>
                </a:r>
                <a:endParaRPr lang="zh-CN" altLang="en-US" sz="3300" dirty="0">
                  <a:solidFill>
                    <a:schemeClr val="accent6">
                      <a:lumMod val="25000"/>
                    </a:schemeClr>
                  </a:solidFill>
                  <a:latin typeface="思源黑体 CN Bold" pitchFamily="34" charset="-122"/>
                  <a:ea typeface="思源黑体 CN Bold" pitchFamily="34" charset="-122"/>
                </a:endParaRPr>
              </a:p>
            </p:txBody>
          </p:sp>
        </p:grpSp>
        <p:sp>
          <p:nvSpPr>
            <p:cNvPr id="155" name="矩形 154"/>
            <p:cNvSpPr/>
            <p:nvPr/>
          </p:nvSpPr>
          <p:spPr>
            <a:xfrm>
              <a:off x="3052450" y="2175703"/>
              <a:ext cx="2957548" cy="588473"/>
            </a:xfrm>
            <a:prstGeom prst="rect">
              <a:avLst/>
            </a:prstGeom>
            <a:noFill/>
          </p:spPr>
          <p:txBody>
            <a:bodyPr wrap="square" rtlCol="0">
              <a:spAutoFit/>
            </a:bodyPr>
            <a:lstStyle/>
            <a:p>
              <a:pPr algn="ctr"/>
              <a:r>
                <a:rPr lang="zh-CN" altLang="en-US" dirty="0" smtClean="0">
                  <a:solidFill>
                    <a:schemeClr val="bg1"/>
                  </a:solidFill>
                  <a:latin typeface="思源黑体 CN Medium" pitchFamily="34" charset="-122"/>
                  <a:ea typeface="思源黑体 CN Medium" pitchFamily="34" charset="-122"/>
                </a:rPr>
                <a:t>中心网站</a:t>
              </a:r>
              <a:r>
                <a:rPr lang="zh-CN" altLang="en-US" sz="3000" dirty="0" smtClean="0">
                  <a:solidFill>
                    <a:schemeClr val="bg1"/>
                  </a:solidFill>
                  <a:latin typeface="思源黑体 CN Medium" pitchFamily="34" charset="-122"/>
                  <a:ea typeface="思源黑体 CN Medium" pitchFamily="34" charset="-122"/>
                </a:rPr>
                <a:t>每日更新</a:t>
              </a:r>
              <a:endParaRPr lang="en-US" altLang="zh-CN" sz="3000" dirty="0">
                <a:solidFill>
                  <a:schemeClr val="bg1"/>
                </a:solidFill>
                <a:latin typeface="思源黑体 CN Medium" pitchFamily="34" charset="-122"/>
                <a:ea typeface="思源黑体 CN Medium" pitchFamily="34" charset="-122"/>
              </a:endParaRPr>
            </a:p>
          </p:txBody>
        </p:sp>
      </p:grpSp>
      <p:grpSp>
        <p:nvGrpSpPr>
          <p:cNvPr id="158" name="组合 157"/>
          <p:cNvGrpSpPr/>
          <p:nvPr/>
        </p:nvGrpSpPr>
        <p:grpSpPr>
          <a:xfrm>
            <a:off x="6314908" y="4929986"/>
            <a:ext cx="4321716" cy="1460932"/>
            <a:chOff x="1433625" y="1662349"/>
            <a:chExt cx="4590657" cy="1551846"/>
          </a:xfrm>
        </p:grpSpPr>
        <p:sp>
          <p:nvSpPr>
            <p:cNvPr id="159" name="矩形 158"/>
            <p:cNvSpPr/>
            <p:nvPr/>
          </p:nvSpPr>
          <p:spPr>
            <a:xfrm rot="5400000">
              <a:off x="3731353" y="892887"/>
              <a:ext cx="1478036" cy="3107822"/>
            </a:xfrm>
            <a:prstGeom prst="rect">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0" name="组合 159"/>
            <p:cNvGrpSpPr/>
            <p:nvPr/>
          </p:nvGrpSpPr>
          <p:grpSpPr>
            <a:xfrm>
              <a:off x="1433625" y="1662349"/>
              <a:ext cx="1551622" cy="1551846"/>
              <a:chOff x="1303009" y="1641021"/>
              <a:chExt cx="1471451" cy="1471664"/>
            </a:xfrm>
          </p:grpSpPr>
          <p:sp>
            <p:nvSpPr>
              <p:cNvPr id="162" name="圆角矩形 161"/>
              <p:cNvSpPr/>
              <p:nvPr/>
            </p:nvSpPr>
            <p:spPr>
              <a:xfrm>
                <a:off x="1303009" y="1641021"/>
                <a:ext cx="1471451" cy="1471451"/>
              </a:xfrm>
              <a:prstGeom prst="roundRect">
                <a:avLst>
                  <a:gd name="adj" fmla="val 9690"/>
                </a:avLst>
              </a:prstGeom>
              <a:gradFill flip="none" rotWithShape="1">
                <a:gsLst>
                  <a:gs pos="0">
                    <a:schemeClr val="accent5">
                      <a:lumMod val="0"/>
                      <a:lumOff val="100000"/>
                    </a:schemeClr>
                  </a:gs>
                  <a:gs pos="35000">
                    <a:schemeClr val="accent5">
                      <a:lumMod val="0"/>
                      <a:lumOff val="100000"/>
                    </a:schemeClr>
                  </a:gs>
                  <a:gs pos="100000">
                    <a:schemeClr val="bg1">
                      <a:lumMod val="65000"/>
                    </a:schemeClr>
                  </a:gs>
                  <a:gs pos="74000">
                    <a:schemeClr val="bg1">
                      <a:lumMod val="75000"/>
                    </a:schemeClr>
                  </a:gs>
                </a:gsLst>
                <a:path path="circle">
                  <a:fillToRect l="100000" b="100000"/>
                </a:path>
                <a:tileRect t="-100000" r="-100000"/>
              </a:gradFill>
              <a:ln>
                <a:noFill/>
              </a:ln>
              <a:effectLst>
                <a:outerShdw blurRad="368300" dist="139700" dir="7980000" sx="108000" sy="108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圆角矩形 162"/>
              <p:cNvSpPr/>
              <p:nvPr/>
            </p:nvSpPr>
            <p:spPr>
              <a:xfrm>
                <a:off x="1339538" y="1677192"/>
                <a:ext cx="1434922" cy="1435493"/>
              </a:xfrm>
              <a:prstGeom prst="roundRect">
                <a:avLst>
                  <a:gd name="adj" fmla="val 9690"/>
                </a:avLst>
              </a:prstGeom>
              <a:gradFill flip="none" rotWithShape="1">
                <a:gsLst>
                  <a:gs pos="0">
                    <a:schemeClr val="accent5">
                      <a:lumMod val="0"/>
                      <a:lumOff val="100000"/>
                    </a:schemeClr>
                  </a:gs>
                  <a:gs pos="35000">
                    <a:srgbClr val="FFFFFF"/>
                  </a:gs>
                  <a:gs pos="79000">
                    <a:schemeClr val="bg1">
                      <a:lumMod val="85000"/>
                    </a:schemeClr>
                  </a:gs>
                  <a:gs pos="63000">
                    <a:srgbClr val="E9E9E9"/>
                  </a:gs>
                  <a:gs pos="95000">
                    <a:schemeClr val="bg1">
                      <a:lumMod val="75000"/>
                    </a:schemeClr>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300" dirty="0" smtClean="0">
                    <a:solidFill>
                      <a:schemeClr val="accent6">
                        <a:lumMod val="25000"/>
                      </a:schemeClr>
                    </a:solidFill>
                    <a:latin typeface="思源黑体 CN Bold" pitchFamily="34" charset="-122"/>
                    <a:ea typeface="思源黑体 CN Bold" pitchFamily="34" charset="-122"/>
                  </a:rPr>
                  <a:t>版权保护</a:t>
                </a:r>
                <a:endParaRPr lang="zh-CN" altLang="en-US" sz="3300" dirty="0">
                  <a:solidFill>
                    <a:schemeClr val="accent6">
                      <a:lumMod val="25000"/>
                    </a:schemeClr>
                  </a:solidFill>
                  <a:latin typeface="思源黑体 CN Bold" pitchFamily="34" charset="-122"/>
                  <a:ea typeface="思源黑体 CN Bold" pitchFamily="34" charset="-122"/>
                </a:endParaRPr>
              </a:p>
            </p:txBody>
          </p:sp>
        </p:grpSp>
        <p:sp>
          <p:nvSpPr>
            <p:cNvPr id="161" name="矩形 160"/>
            <p:cNvSpPr/>
            <p:nvPr/>
          </p:nvSpPr>
          <p:spPr>
            <a:xfrm>
              <a:off x="3009599" y="1990012"/>
              <a:ext cx="2957548" cy="980789"/>
            </a:xfrm>
            <a:prstGeom prst="rect">
              <a:avLst/>
            </a:prstGeom>
            <a:noFill/>
          </p:spPr>
          <p:txBody>
            <a:bodyPr wrap="square" rtlCol="0">
              <a:spAutoFit/>
            </a:bodyPr>
            <a:lstStyle/>
            <a:p>
              <a:pPr algn="ctr"/>
              <a:r>
                <a:rPr lang="zh-CN" altLang="en-US" dirty="0" smtClean="0">
                  <a:solidFill>
                    <a:schemeClr val="bg1"/>
                  </a:solidFill>
                  <a:latin typeface="思源黑体 CN Medium" pitchFamily="34" charset="-122"/>
                  <a:ea typeface="思源黑体 CN Medium" pitchFamily="34" charset="-122"/>
                </a:rPr>
                <a:t>   严格遵守</a:t>
              </a:r>
              <a:r>
                <a:rPr lang="en-US" altLang="zh-CN" dirty="0" smtClean="0">
                  <a:solidFill>
                    <a:schemeClr val="bg1"/>
                  </a:solidFill>
                  <a:latin typeface="思源黑体 CN Medium" pitchFamily="34" charset="-122"/>
                  <a:ea typeface="思源黑体 CN Medium" pitchFamily="34" charset="-122"/>
                </a:rPr>
                <a:t>《</a:t>
              </a:r>
              <a:r>
                <a:rPr lang="zh-CN" altLang="en-US" dirty="0" smtClean="0">
                  <a:solidFill>
                    <a:schemeClr val="bg1"/>
                  </a:solidFill>
                  <a:latin typeface="思源黑体 CN Medium" pitchFamily="34" charset="-122"/>
                  <a:ea typeface="思源黑体 CN Medium" pitchFamily="34" charset="-122"/>
                </a:rPr>
                <a:t>著作权法</a:t>
              </a:r>
              <a:r>
                <a:rPr lang="en-US" altLang="zh-CN" dirty="0" smtClean="0">
                  <a:solidFill>
                    <a:schemeClr val="bg1"/>
                  </a:solidFill>
                  <a:latin typeface="思源黑体 CN Medium" pitchFamily="34" charset="-122"/>
                  <a:ea typeface="思源黑体 CN Medium" pitchFamily="34" charset="-122"/>
                </a:rPr>
                <a:t>》</a:t>
              </a:r>
            </a:p>
            <a:p>
              <a:pPr algn="ctr"/>
              <a:r>
                <a:rPr lang="zh-CN" altLang="en-US" dirty="0" smtClean="0">
                  <a:solidFill>
                    <a:schemeClr val="bg1"/>
                  </a:solidFill>
                  <a:latin typeface="思源黑体 CN Medium" pitchFamily="34" charset="-122"/>
                  <a:ea typeface="思源黑体 CN Medium" pitchFamily="34" charset="-122"/>
                </a:rPr>
                <a:t>与期刊社签署收录协议</a:t>
              </a:r>
              <a:endParaRPr lang="en-US" altLang="zh-CN" dirty="0" smtClean="0">
                <a:solidFill>
                  <a:schemeClr val="bg1"/>
                </a:solidFill>
                <a:latin typeface="思源黑体 CN Medium" pitchFamily="34" charset="-122"/>
                <a:ea typeface="思源黑体 CN Medium" pitchFamily="34" charset="-122"/>
              </a:endParaRPr>
            </a:p>
            <a:p>
              <a:pPr algn="ctr"/>
              <a:r>
                <a:rPr lang="zh-CN" altLang="en-US" dirty="0" smtClean="0">
                  <a:solidFill>
                    <a:schemeClr val="bg1"/>
                  </a:solidFill>
                  <a:latin typeface="思源黑体 CN Medium" pitchFamily="34" charset="-122"/>
                  <a:ea typeface="思源黑体 CN Medium" pitchFamily="34" charset="-122"/>
                </a:rPr>
                <a:t>支付版权使用费</a:t>
              </a:r>
              <a:endParaRPr lang="en-US" altLang="zh-CN" dirty="0" smtClean="0">
                <a:solidFill>
                  <a:schemeClr val="bg1"/>
                </a:solidFill>
                <a:latin typeface="思源黑体 CN Medium" pitchFamily="34" charset="-122"/>
                <a:ea typeface="思源黑体 CN Medium" pitchFamily="34" charset="-122"/>
              </a:endParaRPr>
            </a:p>
          </p:txBody>
        </p:sp>
      </p:grpSp>
    </p:spTree>
    <p:extLst>
      <p:ext uri="{BB962C8B-B14F-4D97-AF65-F5344CB8AC3E}">
        <p14:creationId xmlns="" xmlns:p14="http://schemas.microsoft.com/office/powerpoint/2010/main" val="21067886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500"/>
                                        <p:tgtEl>
                                          <p:spTgt spid="115"/>
                                        </p:tgtEl>
                                      </p:cBhvr>
                                    </p:animEffect>
                                    <p:anim calcmode="lin" valueType="num">
                                      <p:cBhvr>
                                        <p:cTn id="14" dur="500" fill="hold"/>
                                        <p:tgtEl>
                                          <p:spTgt spid="115"/>
                                        </p:tgtEl>
                                        <p:attrNameLst>
                                          <p:attrName>ppt_x</p:attrName>
                                        </p:attrNameLst>
                                      </p:cBhvr>
                                      <p:tavLst>
                                        <p:tav tm="0">
                                          <p:val>
                                            <p:strVal val="#ppt_x"/>
                                          </p:val>
                                        </p:tav>
                                        <p:tav tm="100000">
                                          <p:val>
                                            <p:strVal val="#ppt_x"/>
                                          </p:val>
                                        </p:tav>
                                      </p:tavLst>
                                    </p:anim>
                                    <p:anim calcmode="lin" valueType="num">
                                      <p:cBhvr>
                                        <p:cTn id="15" dur="500" fill="hold"/>
                                        <p:tgtEl>
                                          <p:spTgt spid="1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anim calcmode="lin" valueType="num">
                                      <p:cBhvr>
                                        <p:cTn id="20" dur="500" fill="hold"/>
                                        <p:tgtEl>
                                          <p:spTgt spid="122"/>
                                        </p:tgtEl>
                                        <p:attrNameLst>
                                          <p:attrName>ppt_x</p:attrName>
                                        </p:attrNameLst>
                                      </p:cBhvr>
                                      <p:tavLst>
                                        <p:tav tm="0">
                                          <p:val>
                                            <p:strVal val="#ppt_x"/>
                                          </p:val>
                                        </p:tav>
                                        <p:tav tm="100000">
                                          <p:val>
                                            <p:strVal val="#ppt_x"/>
                                          </p:val>
                                        </p:tav>
                                      </p:tavLst>
                                    </p:anim>
                                    <p:anim calcmode="lin" valueType="num">
                                      <p:cBhvr>
                                        <p:cTn id="21" dur="500" fill="hold"/>
                                        <p:tgtEl>
                                          <p:spTgt spid="12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anim calcmode="lin" valueType="num">
                                      <p:cBhvr>
                                        <p:cTn id="26" dur="500" fill="hold"/>
                                        <p:tgtEl>
                                          <p:spTgt spid="129"/>
                                        </p:tgtEl>
                                        <p:attrNameLst>
                                          <p:attrName>ppt_x</p:attrName>
                                        </p:attrNameLst>
                                      </p:cBhvr>
                                      <p:tavLst>
                                        <p:tav tm="0">
                                          <p:val>
                                            <p:strVal val="#ppt_x"/>
                                          </p:val>
                                        </p:tav>
                                        <p:tav tm="100000">
                                          <p:val>
                                            <p:strVal val="#ppt_x"/>
                                          </p:val>
                                        </p:tav>
                                      </p:tavLst>
                                    </p:anim>
                                    <p:anim calcmode="lin" valueType="num">
                                      <p:cBhvr>
                                        <p:cTn id="27" dur="500" fill="hold"/>
                                        <p:tgtEl>
                                          <p:spTgt spid="1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500"/>
                                        <p:tgtEl>
                                          <p:spTgt spid="152"/>
                                        </p:tgtEl>
                                      </p:cBhvr>
                                    </p:animEffect>
                                    <p:anim calcmode="lin" valueType="num">
                                      <p:cBhvr>
                                        <p:cTn id="32" dur="500" fill="hold"/>
                                        <p:tgtEl>
                                          <p:spTgt spid="152"/>
                                        </p:tgtEl>
                                        <p:attrNameLst>
                                          <p:attrName>ppt_x</p:attrName>
                                        </p:attrNameLst>
                                      </p:cBhvr>
                                      <p:tavLst>
                                        <p:tav tm="0">
                                          <p:val>
                                            <p:strVal val="#ppt_x"/>
                                          </p:val>
                                        </p:tav>
                                        <p:tav tm="100000">
                                          <p:val>
                                            <p:strVal val="#ppt_x"/>
                                          </p:val>
                                        </p:tav>
                                      </p:tavLst>
                                    </p:anim>
                                    <p:anim calcmode="lin" valueType="num">
                                      <p:cBhvr>
                                        <p:cTn id="33" dur="500" fill="hold"/>
                                        <p:tgtEl>
                                          <p:spTgt spid="152"/>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58"/>
                                        </p:tgtEl>
                                        <p:attrNameLst>
                                          <p:attrName>style.visibility</p:attrName>
                                        </p:attrNameLst>
                                      </p:cBhvr>
                                      <p:to>
                                        <p:strVal val="visible"/>
                                      </p:to>
                                    </p:set>
                                    <p:animEffect transition="in" filter="fade">
                                      <p:cBhvr>
                                        <p:cTn id="37" dur="500"/>
                                        <p:tgtEl>
                                          <p:spTgt spid="158"/>
                                        </p:tgtEl>
                                      </p:cBhvr>
                                    </p:animEffect>
                                    <p:anim calcmode="lin" valueType="num">
                                      <p:cBhvr>
                                        <p:cTn id="38" dur="500" fill="hold"/>
                                        <p:tgtEl>
                                          <p:spTgt spid="158"/>
                                        </p:tgtEl>
                                        <p:attrNameLst>
                                          <p:attrName>ppt_x</p:attrName>
                                        </p:attrNameLst>
                                      </p:cBhvr>
                                      <p:tavLst>
                                        <p:tav tm="0">
                                          <p:val>
                                            <p:strVal val="#ppt_x"/>
                                          </p:val>
                                        </p:tav>
                                        <p:tav tm="100000">
                                          <p:val>
                                            <p:strVal val="#ppt_x"/>
                                          </p:val>
                                        </p:tav>
                                      </p:tavLst>
                                    </p:anim>
                                    <p:anim calcmode="lin" valueType="num">
                                      <p:cBhvr>
                                        <p:cTn id="39" dur="5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IlgxSXiFpEWwemEO3EjHwQ"/>
</p:tagLst>
</file>

<file path=ppt/theme/theme1.xml><?xml version="1.0" encoding="utf-8"?>
<a:theme xmlns:a="http://schemas.openxmlformats.org/drawingml/2006/main" name="Office 主题">
  <a:themeElements>
    <a:clrScheme name="蓝色">
      <a:dk1>
        <a:sysClr val="windowText" lastClr="000000"/>
      </a:dk1>
      <a:lt1>
        <a:sysClr val="window" lastClr="FFFFFF"/>
      </a:lt1>
      <a:dk2>
        <a:srgbClr val="44546A"/>
      </a:dk2>
      <a:lt2>
        <a:srgbClr val="E7E6E6"/>
      </a:lt2>
      <a:accent1>
        <a:srgbClr val="02AFF3"/>
      </a:accent1>
      <a:accent2>
        <a:srgbClr val="0277A6"/>
      </a:accent2>
      <a:accent3>
        <a:srgbClr val="F29602"/>
      </a:accent3>
      <a:accent4>
        <a:srgbClr val="A6A6A6"/>
      </a:accent4>
      <a:accent5>
        <a:srgbClr val="0D0D0D"/>
      </a:accent5>
      <a:accent6>
        <a:srgbClr val="F2F2F2"/>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1989</TotalTime>
  <Words>3341</Words>
  <Application>Microsoft Office PowerPoint</Application>
  <PresentationFormat>自定义</PresentationFormat>
  <Paragraphs>367</Paragraphs>
  <Slides>64</Slides>
  <Notes>52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64</vt:i4>
      </vt:variant>
    </vt:vector>
  </HeadingPairs>
  <TitlesOfParts>
    <vt:vector size="78" baseType="lpstr">
      <vt:lpstr>Arial</vt:lpstr>
      <vt:lpstr>宋体</vt:lpstr>
      <vt:lpstr>Calibri</vt:lpstr>
      <vt:lpstr>思源黑体 CN Heavy</vt:lpstr>
      <vt:lpstr>思源黑体 CN Bold</vt:lpstr>
      <vt:lpstr>经典美黑简</vt:lpstr>
      <vt:lpstr>Impact</vt:lpstr>
      <vt:lpstr>思源黑体 CN Medium</vt:lpstr>
      <vt:lpstr>Segoe UI</vt:lpstr>
      <vt:lpstr>微软雅黑</vt:lpstr>
      <vt:lpstr>楷体_GB2312</vt:lpstr>
      <vt:lpstr>华文中宋</vt:lpstr>
      <vt:lpstr>华文黑体</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Mayo</dc:creator>
  <cp:lastModifiedBy>猫又</cp:lastModifiedBy>
  <cp:revision>292</cp:revision>
  <dcterms:created xsi:type="dcterms:W3CDTF">2014-10-31T02:17:22Z</dcterms:created>
  <dcterms:modified xsi:type="dcterms:W3CDTF">2015-03-30T07:36:58Z</dcterms:modified>
</cp:coreProperties>
</file>